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313" r:id="rId3"/>
    <p:sldId id="314" r:id="rId4"/>
    <p:sldId id="289" r:id="rId5"/>
    <p:sldId id="327" r:id="rId6"/>
    <p:sldId id="328" r:id="rId7"/>
    <p:sldId id="329" r:id="rId8"/>
    <p:sldId id="262" r:id="rId9"/>
    <p:sldId id="263" r:id="rId10"/>
    <p:sldId id="264" r:id="rId11"/>
    <p:sldId id="330" r:id="rId12"/>
    <p:sldId id="266" r:id="rId13"/>
    <p:sldId id="267" r:id="rId14"/>
    <p:sldId id="301" r:id="rId15"/>
    <p:sldId id="315" r:id="rId16"/>
    <p:sldId id="316" r:id="rId17"/>
    <p:sldId id="317" r:id="rId18"/>
    <p:sldId id="331" r:id="rId19"/>
    <p:sldId id="268" r:id="rId20"/>
    <p:sldId id="318" r:id="rId21"/>
    <p:sldId id="319" r:id="rId22"/>
    <p:sldId id="326" r:id="rId23"/>
    <p:sldId id="320" r:id="rId24"/>
    <p:sldId id="325" r:id="rId25"/>
    <p:sldId id="324" r:id="rId26"/>
    <p:sldId id="323" r:id="rId27"/>
    <p:sldId id="322" r:id="rId28"/>
    <p:sldId id="332" r:id="rId29"/>
    <p:sldId id="333" r:id="rId30"/>
    <p:sldId id="334" r:id="rId31"/>
    <p:sldId id="335" r:id="rId32"/>
    <p:sldId id="336" r:id="rId33"/>
    <p:sldId id="337" r:id="rId34"/>
    <p:sldId id="338" r:id="rId35"/>
    <p:sldId id="339" r:id="rId36"/>
    <p:sldId id="340" r:id="rId37"/>
    <p:sldId id="341" r:id="rId38"/>
    <p:sldId id="285" r:id="rId39"/>
    <p:sldId id="274" r:id="rId40"/>
    <p:sldId id="27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746713-7C2D-4A63-9E08-DED0E91DB29D}">
          <p14:sldIdLst>
            <p14:sldId id="256"/>
            <p14:sldId id="313"/>
            <p14:sldId id="314"/>
            <p14:sldId id="289"/>
            <p14:sldId id="327"/>
            <p14:sldId id="328"/>
            <p14:sldId id="329"/>
            <p14:sldId id="262"/>
            <p14:sldId id="263"/>
            <p14:sldId id="264"/>
            <p14:sldId id="330"/>
          </p14:sldIdLst>
        </p14:section>
        <p14:section name="Untitled Section" id="{D699EF06-6806-46F9-9D68-80B0A564BFED}">
          <p14:sldIdLst>
            <p14:sldId id="266"/>
            <p14:sldId id="267"/>
            <p14:sldId id="301"/>
            <p14:sldId id="315"/>
            <p14:sldId id="316"/>
            <p14:sldId id="317"/>
            <p14:sldId id="331"/>
            <p14:sldId id="268"/>
            <p14:sldId id="318"/>
            <p14:sldId id="319"/>
            <p14:sldId id="326"/>
            <p14:sldId id="320"/>
            <p14:sldId id="325"/>
            <p14:sldId id="324"/>
            <p14:sldId id="323"/>
            <p14:sldId id="322"/>
            <p14:sldId id="332"/>
            <p14:sldId id="333"/>
            <p14:sldId id="334"/>
            <p14:sldId id="335"/>
            <p14:sldId id="336"/>
            <p14:sldId id="337"/>
            <p14:sldId id="338"/>
            <p14:sldId id="339"/>
            <p14:sldId id="340"/>
            <p14:sldId id="341"/>
            <p14:sldId id="285"/>
            <p14:sldId id="274"/>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116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7/3/2022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extLst>
      <p:ext uri="{BB962C8B-B14F-4D97-AF65-F5344CB8AC3E}">
        <p14:creationId xmlns:p14="http://schemas.microsoft.com/office/powerpoint/2010/main" val="3952578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1</a:t>
            </a:fld>
            <a:endParaRPr lang="en-US"/>
          </a:p>
        </p:txBody>
      </p:sp>
    </p:spTree>
    <p:extLst>
      <p:ext uri="{BB962C8B-B14F-4D97-AF65-F5344CB8AC3E}">
        <p14:creationId xmlns:p14="http://schemas.microsoft.com/office/powerpoint/2010/main" val="212381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10</a:t>
            </a:fld>
            <a:endParaRPr lang="en-US"/>
          </a:p>
        </p:txBody>
      </p:sp>
    </p:spTree>
    <p:extLst>
      <p:ext uri="{BB962C8B-B14F-4D97-AF65-F5344CB8AC3E}">
        <p14:creationId xmlns:p14="http://schemas.microsoft.com/office/powerpoint/2010/main" val="972439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a:solidFill>
                  <a:schemeClr val="tx1"/>
                </a:solidFill>
                <a:latin typeface="+mn-lt"/>
                <a:ea typeface="+mn-ea"/>
                <a:cs typeface="+mn-cs"/>
              </a:rPr>
              <a:t>Class Diagram: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description of set of objects that share the same attributes operations, relationships, and semantics</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12</a:t>
            </a:fld>
            <a:endParaRPr lang="en-US"/>
          </a:p>
        </p:txBody>
      </p:sp>
    </p:spTree>
    <p:extLst>
      <p:ext uri="{BB962C8B-B14F-4D97-AF65-F5344CB8AC3E}">
        <p14:creationId xmlns:p14="http://schemas.microsoft.com/office/powerpoint/2010/main" val="291243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38</a:t>
            </a:fld>
            <a:endParaRPr lang="en-US"/>
          </a:p>
        </p:txBody>
      </p:sp>
    </p:spTree>
    <p:extLst>
      <p:ext uri="{BB962C8B-B14F-4D97-AF65-F5344CB8AC3E}">
        <p14:creationId xmlns:p14="http://schemas.microsoft.com/office/powerpoint/2010/main" val="2140995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DBDE36E3-064B-4319-8971-DB24598FB7A4}" type="datetimeFigureOut">
              <a:rPr lang="en-US" smtClean="0"/>
              <a:pPr/>
              <a:t>7/3/2022</a:t>
            </a:fld>
            <a:endParaRPr lang="en-US"/>
          </a:p>
        </p:txBody>
      </p:sp>
      <p:sp>
        <p:nvSpPr>
          <p:cNvPr id="16" name="Slide Number Placeholder 15"/>
          <p:cNvSpPr>
            <a:spLocks noGrp="1"/>
          </p:cNvSpPr>
          <p:nvPr>
            <p:ph type="sldNum" sz="quarter" idx="11"/>
          </p:nvPr>
        </p:nvSpPr>
        <p:spPr/>
        <p:txBody>
          <a:bodyPr/>
          <a:lstStyle/>
          <a:p>
            <a:fld id="{2401026F-F1B0-4023-B4A0-A3D8B50537F2}"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4432729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40091443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DE36E3-064B-4319-8971-DB24598FB7A4}"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3460852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DBDE36E3-064B-4319-8971-DB24598FB7A4}" type="datetimeFigureOut">
              <a:rPr lang="en-US" smtClean="0"/>
              <a:pPr/>
              <a:t>7/3/2022</a:t>
            </a:fld>
            <a:endParaRPr lang="en-US"/>
          </a:p>
        </p:txBody>
      </p:sp>
      <p:sp>
        <p:nvSpPr>
          <p:cNvPr id="15" name="Slide Number Placeholder 14"/>
          <p:cNvSpPr>
            <a:spLocks noGrp="1"/>
          </p:cNvSpPr>
          <p:nvPr>
            <p:ph type="sldNum" sz="quarter" idx="15"/>
          </p:nvPr>
        </p:nvSpPr>
        <p:spPr/>
        <p:txBody>
          <a:bodyPr/>
          <a:lstStyle>
            <a:lvl1pPr algn="ctr">
              <a:defRPr/>
            </a:lvl1pPr>
          </a:lstStyle>
          <a:p>
            <a:fld id="{2401026F-F1B0-4023-B4A0-A3D8B50537F2}"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extLst>
      <p:ext uri="{BB962C8B-B14F-4D97-AF65-F5344CB8AC3E}">
        <p14:creationId xmlns:p14="http://schemas.microsoft.com/office/powerpoint/2010/main" val="3909938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DE36E3-064B-4319-8971-DB24598FB7A4}" type="datetimeFigureOut">
              <a:rPr lang="en-US" smtClean="0"/>
              <a:pPr/>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01026F-F1B0-4023-B4A0-A3D8B50537F2}"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2608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BDE36E3-064B-4319-8971-DB24598FB7A4}" type="datetimeFigureOut">
              <a:rPr lang="en-US" smtClean="0"/>
              <a:pPr/>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6177686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DBDE36E3-064B-4319-8971-DB24598FB7A4}" type="datetimeFigureOut">
              <a:rPr lang="en-US" smtClean="0"/>
              <a:pPr/>
              <a:t>7/3/2022</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649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DE36E3-064B-4319-8971-DB24598FB7A4}" type="datetimeFigureOut">
              <a:rPr lang="en-US" smtClean="0"/>
              <a:pPr/>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31252703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E36E3-064B-4319-8971-DB24598FB7A4}" type="datetimeFigureOut">
              <a:rPr lang="en-US" smtClean="0"/>
              <a:pPr/>
              <a:t>7/3/2022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8465605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DBDE36E3-064B-4319-8971-DB24598FB7A4}" type="datetimeFigureOut">
              <a:rPr lang="en-US" smtClean="0"/>
              <a:pPr/>
              <a:t>7/3/2022</a:t>
            </a:fld>
            <a:endParaRPr lang="en-US"/>
          </a:p>
        </p:txBody>
      </p:sp>
      <p:sp>
        <p:nvSpPr>
          <p:cNvPr id="9" name="Slide Number Placeholder 8"/>
          <p:cNvSpPr>
            <a:spLocks noGrp="1"/>
          </p:cNvSpPr>
          <p:nvPr>
            <p:ph type="sldNum" sz="quarter" idx="15"/>
          </p:nvPr>
        </p:nvSpPr>
        <p:spPr/>
        <p:txBody>
          <a:bodyPr/>
          <a:lstStyle/>
          <a:p>
            <a:fld id="{2401026F-F1B0-4023-B4A0-A3D8B50537F2}"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0144724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DBDE36E3-064B-4319-8971-DB24598FB7A4}" type="datetimeFigureOut">
              <a:rPr lang="en-US" smtClean="0"/>
              <a:pPr/>
              <a:t>7/3/2022</a:t>
            </a:fld>
            <a:endParaRPr lang="en-US"/>
          </a:p>
        </p:txBody>
      </p:sp>
      <p:sp>
        <p:nvSpPr>
          <p:cNvPr id="9" name="Slide Number Placeholder 8"/>
          <p:cNvSpPr>
            <a:spLocks noGrp="1"/>
          </p:cNvSpPr>
          <p:nvPr>
            <p:ph type="sldNum" sz="quarter" idx="11"/>
          </p:nvPr>
        </p:nvSpPr>
        <p:spPr/>
        <p:txBody>
          <a:bodyPr/>
          <a:lstStyle/>
          <a:p>
            <a:fld id="{2401026F-F1B0-4023-B4A0-A3D8B50537F2}" type="slidenum">
              <a:rPr lang="en-US" smtClean="0"/>
              <a:pPr/>
              <a:t>‹#›</a:t>
            </a:fld>
            <a:endParaRPr lang="en-US"/>
          </a:p>
        </p:txBody>
      </p:sp>
      <p:sp>
        <p:nvSpPr>
          <p:cNvPr id="10" name="Footer Placeholder 9"/>
          <p:cNvSpPr>
            <a:spLocks noGrp="1"/>
          </p:cNvSpPr>
          <p:nvPr>
            <p:ph type="ftr" sz="quarter" idx="12"/>
          </p:nvPr>
        </p:nvSpPr>
        <p:spPr/>
        <p:txBody>
          <a:bodyPr/>
          <a:lstStyle/>
          <a:p>
            <a:endParaRPr kumimoji="0" lang="en-US"/>
          </a:p>
        </p:txBody>
      </p:sp>
    </p:spTree>
    <p:extLst>
      <p:ext uri="{BB962C8B-B14F-4D97-AF65-F5344CB8AC3E}">
        <p14:creationId xmlns:p14="http://schemas.microsoft.com/office/powerpoint/2010/main" val="3699387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DBDE36E3-064B-4319-8971-DB24598FB7A4}" type="datetimeFigureOut">
              <a:rPr lang="en-US" smtClean="0"/>
              <a:pPr/>
              <a:t>7/3/2022</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2401026F-F1B0-4023-B4A0-A3D8B50537F2}"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extLst>
      <p:ext uri="{BB962C8B-B14F-4D97-AF65-F5344CB8AC3E}">
        <p14:creationId xmlns:p14="http://schemas.microsoft.com/office/powerpoint/2010/main" val="350070960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5436096" y="4725144"/>
            <a:ext cx="3456384" cy="1224135"/>
          </a:xfrm>
        </p:spPr>
        <p:txBody>
          <a:bodyPr/>
          <a:lstStyle/>
          <a:p>
            <a:pPr algn="l"/>
            <a:r>
              <a:rPr lang="en-US" sz="1400" dirty="0" smtClean="0">
                <a:solidFill>
                  <a:schemeClr val="bg1">
                    <a:lumMod val="95000"/>
                    <a:lumOff val="5000"/>
                  </a:schemeClr>
                </a:solidFill>
              </a:rPr>
              <a:t>Project Done By-</a:t>
            </a:r>
          </a:p>
          <a:p>
            <a:r>
              <a:rPr lang="en-US" sz="1400" dirty="0" smtClean="0">
                <a:solidFill>
                  <a:schemeClr val="bg1">
                    <a:lumMod val="95000"/>
                    <a:lumOff val="5000"/>
                  </a:schemeClr>
                </a:solidFill>
              </a:rPr>
              <a:t>Mohit Pardeshi</a:t>
            </a:r>
          </a:p>
          <a:p>
            <a:r>
              <a:rPr lang="en-US" sz="1400" dirty="0" err="1" smtClean="0">
                <a:solidFill>
                  <a:schemeClr val="bg1">
                    <a:lumMod val="95000"/>
                    <a:lumOff val="5000"/>
                  </a:schemeClr>
                </a:solidFill>
              </a:rPr>
              <a:t>Chetan</a:t>
            </a:r>
            <a:r>
              <a:rPr lang="en-US" sz="1400" dirty="0" smtClean="0">
                <a:solidFill>
                  <a:schemeClr val="bg1">
                    <a:lumMod val="95000"/>
                    <a:lumOff val="5000"/>
                  </a:schemeClr>
                </a:solidFill>
              </a:rPr>
              <a:t> </a:t>
            </a:r>
            <a:r>
              <a:rPr lang="en-US" sz="1400" dirty="0" err="1" smtClean="0">
                <a:solidFill>
                  <a:schemeClr val="bg1">
                    <a:lumMod val="95000"/>
                    <a:lumOff val="5000"/>
                  </a:schemeClr>
                </a:solidFill>
              </a:rPr>
              <a:t>Pawar</a:t>
            </a:r>
            <a:endParaRPr lang="en-US" sz="1400" dirty="0" smtClean="0">
              <a:solidFill>
                <a:schemeClr val="bg1">
                  <a:lumMod val="95000"/>
                  <a:lumOff val="5000"/>
                </a:schemeClr>
              </a:solidFill>
            </a:endParaRPr>
          </a:p>
          <a:p>
            <a:r>
              <a:rPr lang="en-US" sz="1400" dirty="0" err="1" smtClean="0">
                <a:solidFill>
                  <a:schemeClr val="bg1">
                    <a:lumMod val="95000"/>
                    <a:lumOff val="5000"/>
                  </a:schemeClr>
                </a:solidFill>
              </a:rPr>
              <a:t>Yogesh</a:t>
            </a:r>
            <a:r>
              <a:rPr lang="en-US" sz="1400" dirty="0" smtClean="0">
                <a:solidFill>
                  <a:schemeClr val="bg1">
                    <a:lumMod val="95000"/>
                    <a:lumOff val="5000"/>
                  </a:schemeClr>
                </a:solidFill>
              </a:rPr>
              <a:t> </a:t>
            </a:r>
            <a:r>
              <a:rPr lang="en-US" sz="1400" dirty="0" err="1" smtClean="0">
                <a:solidFill>
                  <a:schemeClr val="bg1">
                    <a:lumMod val="95000"/>
                    <a:lumOff val="5000"/>
                  </a:schemeClr>
                </a:solidFill>
              </a:rPr>
              <a:t>Mankar</a:t>
            </a:r>
            <a:endParaRPr lang="en-US" sz="1400" dirty="0" smtClean="0">
              <a:solidFill>
                <a:schemeClr val="bg1">
                  <a:lumMod val="95000"/>
                  <a:lumOff val="5000"/>
                </a:schemeClr>
              </a:solidFill>
            </a:endParaRPr>
          </a:p>
          <a:p>
            <a:endParaRPr lang="en-US" dirty="0"/>
          </a:p>
        </p:txBody>
      </p:sp>
      <p:sp>
        <p:nvSpPr>
          <p:cNvPr id="2" name="Title 1"/>
          <p:cNvSpPr>
            <a:spLocks noGrp="1"/>
          </p:cNvSpPr>
          <p:nvPr>
            <p:ph type="ctrTitle"/>
          </p:nvPr>
        </p:nvSpPr>
        <p:spPr/>
        <p:txBody>
          <a:bodyPr>
            <a:noAutofit/>
          </a:bodyPr>
          <a:lstStyle/>
          <a:p>
            <a:pPr algn="ctr"/>
            <a:r>
              <a:rPr lang="en-US" sz="6000" b="1" smtClean="0">
                <a:solidFill>
                  <a:schemeClr val="bg2">
                    <a:lumMod val="75000"/>
                  </a:schemeClr>
                </a:solidFill>
                <a:effectLst/>
                <a:latin typeface="Copperplate Gothic Light" panose="020E0507020206020404" pitchFamily="34" charset="0"/>
                <a:ea typeface="FZShuTi" panose="02010601030101010101" pitchFamily="2" charset="-122"/>
              </a:rPr>
              <a:t>Online Temple Pass </a:t>
            </a:r>
            <a:br>
              <a:rPr lang="en-US" sz="6000" b="1" smtClean="0">
                <a:solidFill>
                  <a:schemeClr val="bg2">
                    <a:lumMod val="75000"/>
                  </a:schemeClr>
                </a:solidFill>
                <a:effectLst/>
                <a:latin typeface="Copperplate Gothic Light" panose="020E0507020206020404" pitchFamily="34" charset="0"/>
                <a:ea typeface="FZShuTi" panose="02010601030101010101" pitchFamily="2" charset="-122"/>
              </a:rPr>
            </a:br>
            <a:r>
              <a:rPr lang="en-US" sz="6000" b="1" smtClean="0">
                <a:solidFill>
                  <a:schemeClr val="bg2">
                    <a:lumMod val="75000"/>
                  </a:schemeClr>
                </a:solidFill>
                <a:effectLst/>
                <a:latin typeface="Copperplate Gothic Light" panose="020E0507020206020404" pitchFamily="34" charset="0"/>
                <a:ea typeface="FZShuTi" panose="02010601030101010101" pitchFamily="2" charset="-122"/>
              </a:rPr>
              <a:t>System</a:t>
            </a:r>
            <a:endParaRPr lang="en-US" sz="6000" b="1" dirty="0">
              <a:solidFill>
                <a:schemeClr val="bg2">
                  <a:lumMod val="75000"/>
                </a:schemeClr>
              </a:solidFill>
              <a:effectLst/>
              <a:latin typeface="Copperplate Gothic Light" panose="020E0507020206020404" pitchFamily="34" charset="0"/>
              <a:ea typeface="FZShuTi" panose="0201060103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21ED086D-0705-428D-90D2-FA983D04AF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196752"/>
            <a:ext cx="7384864" cy="5400600"/>
          </a:xfrm>
        </p:spPr>
      </p:pic>
      <p:sp>
        <p:nvSpPr>
          <p:cNvPr id="2" name="Title 1"/>
          <p:cNvSpPr>
            <a:spLocks noGrp="1"/>
          </p:cNvSpPr>
          <p:nvPr>
            <p:ph type="title"/>
          </p:nvPr>
        </p:nvSpPr>
        <p:spPr>
          <a:xfrm>
            <a:off x="558912" y="44624"/>
            <a:ext cx="7498080" cy="1000108"/>
          </a:xfrm>
        </p:spPr>
        <p:txBody>
          <a:bodyPr/>
          <a:lstStyle/>
          <a:p>
            <a:pPr algn="ctr"/>
            <a:r>
              <a:rPr lang="en-IN" b="1" dirty="0">
                <a:solidFill>
                  <a:schemeClr val="bg2">
                    <a:lumMod val="75000"/>
                  </a:schemeClr>
                </a:solidFill>
              </a:rPr>
              <a:t>Use Case Diagram</a:t>
            </a:r>
            <a:endParaRPr lang="en-US" b="1" dirty="0">
              <a:solidFill>
                <a:schemeClr val="bg2">
                  <a:lumMod val="7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407DEF3-38B9-45A9-B307-11D95861B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345" y="1124744"/>
            <a:ext cx="6229119" cy="5411787"/>
          </a:xfrm>
        </p:spPr>
      </p:pic>
      <p:sp>
        <p:nvSpPr>
          <p:cNvPr id="2" name="Title 1">
            <a:extLst>
              <a:ext uri="{FF2B5EF4-FFF2-40B4-BE49-F238E27FC236}">
                <a16:creationId xmlns:a16="http://schemas.microsoft.com/office/drawing/2014/main" xmlns="" id="{200972C4-21F7-4841-A662-001DD2D428F9}"/>
              </a:ext>
            </a:extLst>
          </p:cNvPr>
          <p:cNvSpPr>
            <a:spLocks noGrp="1"/>
          </p:cNvSpPr>
          <p:nvPr>
            <p:ph type="title"/>
          </p:nvPr>
        </p:nvSpPr>
        <p:spPr>
          <a:xfrm>
            <a:off x="971600" y="0"/>
            <a:ext cx="7498080" cy="980728"/>
          </a:xfrm>
        </p:spPr>
        <p:txBody>
          <a:bodyPr/>
          <a:lstStyle/>
          <a:p>
            <a:pPr algn="ctr"/>
            <a:r>
              <a:rPr lang="en-IN" b="1" dirty="0">
                <a:solidFill>
                  <a:schemeClr val="bg2">
                    <a:lumMod val="75000"/>
                  </a:schemeClr>
                </a:solidFill>
              </a:rPr>
              <a:t>Continue…</a:t>
            </a:r>
          </a:p>
        </p:txBody>
      </p:sp>
    </p:spTree>
    <p:extLst>
      <p:ext uri="{BB962C8B-B14F-4D97-AF65-F5344CB8AC3E}">
        <p14:creationId xmlns:p14="http://schemas.microsoft.com/office/powerpoint/2010/main" val="31486861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9392"/>
            <a:ext cx="7498080" cy="1196752"/>
          </a:xfrm>
        </p:spPr>
        <p:txBody>
          <a:bodyPr/>
          <a:lstStyle/>
          <a:p>
            <a:pPr algn="ctr"/>
            <a:r>
              <a:rPr lang="en-IN" b="1" dirty="0">
                <a:solidFill>
                  <a:schemeClr val="bg2">
                    <a:lumMod val="75000"/>
                  </a:schemeClr>
                </a:solidFill>
              </a:rPr>
              <a:t>Class Diagram</a:t>
            </a:r>
            <a:endParaRPr lang="en-US" b="1" dirty="0">
              <a:solidFill>
                <a:schemeClr val="bg2">
                  <a:lumMod val="75000"/>
                </a:schemeClr>
              </a:solidFill>
            </a:endParaRPr>
          </a:p>
        </p:txBody>
      </p:sp>
      <p:pic>
        <p:nvPicPr>
          <p:cNvPr id="4" name="Picture 3">
            <a:extLst>
              <a:ext uri="{FF2B5EF4-FFF2-40B4-BE49-F238E27FC236}">
                <a16:creationId xmlns:a16="http://schemas.microsoft.com/office/drawing/2014/main" xmlns="" id="{7AD55C90-930F-4818-A8C8-8E174B5F5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196752"/>
            <a:ext cx="7498080" cy="537321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116632"/>
            <a:ext cx="3136392" cy="620688"/>
          </a:xfrm>
        </p:spPr>
        <p:txBody>
          <a:bodyPr>
            <a:normAutofit fontScale="90000"/>
          </a:bodyPr>
          <a:lstStyle/>
          <a:p>
            <a:pPr algn="ctr"/>
            <a:r>
              <a:rPr lang="en-IN" b="1" dirty="0">
                <a:solidFill>
                  <a:schemeClr val="bg2">
                    <a:lumMod val="75000"/>
                  </a:schemeClr>
                </a:solidFill>
              </a:rPr>
              <a:t>ER Diagram</a:t>
            </a:r>
            <a:endParaRPr lang="en-US" b="1" dirty="0">
              <a:solidFill>
                <a:schemeClr val="bg2">
                  <a:lumMod val="75000"/>
                </a:schemeClr>
              </a:solidFill>
            </a:endParaRPr>
          </a:p>
        </p:txBody>
      </p:sp>
      <p:pic>
        <p:nvPicPr>
          <p:cNvPr id="5" name="Picture 4">
            <a:extLst>
              <a:ext uri="{FF2B5EF4-FFF2-40B4-BE49-F238E27FC236}">
                <a16:creationId xmlns:a16="http://schemas.microsoft.com/office/drawing/2014/main" xmlns="" id="{ACFC382D-F7F1-4D62-B7BA-9917DE0A06DA}"/>
              </a:ext>
            </a:extLst>
          </p:cNvPr>
          <p:cNvPicPr>
            <a:picLocks noChangeAspect="1"/>
          </p:cNvPicPr>
          <p:nvPr/>
        </p:nvPicPr>
        <p:blipFill>
          <a:blip r:embed="rId2"/>
          <a:srcRect/>
          <a:stretch>
            <a:fillRect/>
          </a:stretch>
        </p:blipFill>
        <p:spPr bwMode="auto">
          <a:xfrm>
            <a:off x="323528" y="836712"/>
            <a:ext cx="8496944" cy="5760383"/>
          </a:xfrm>
          <a:prstGeom prst="rect">
            <a:avLst/>
          </a:prstGeom>
          <a:noFill/>
          <a:ln w="9525">
            <a:noFill/>
            <a:miter lim="800000"/>
            <a:headEnd/>
            <a:tailEnd/>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163471-0F2B-4A33-BEF1-2B60A9F32866}"/>
              </a:ext>
            </a:extLst>
          </p:cNvPr>
          <p:cNvSpPr>
            <a:spLocks noGrp="1"/>
          </p:cNvSpPr>
          <p:nvPr>
            <p:ph idx="1"/>
          </p:nvPr>
        </p:nvSpPr>
        <p:spPr/>
        <p:txBody>
          <a:bodyPr/>
          <a:lstStyle/>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A data flow diagram is graphical tool used to describe and analyze movement of data through a system.  These are the central tool and the basis from which the other components are developed.  The transformation of data from input to output, through processed, may be described logically and independently of physical components associated with the system. </a:t>
            </a:r>
            <a:endParaRPr lang="en-IN" sz="1800" dirty="0">
              <a:effectLst/>
              <a:latin typeface="Times New Roman" panose="02020603050405020304" pitchFamily="18" charset="0"/>
              <a:ea typeface="Times New Roman" panose="02020603050405020304" pitchFamily="18" charset="0"/>
            </a:endParaRPr>
          </a:p>
          <a:p>
            <a:pPr marR="309880" algn="just">
              <a:lnSpc>
                <a:spcPct val="150000"/>
              </a:lnSpc>
            </a:pPr>
            <a:r>
              <a:rPr lang="en-US" sz="1800" dirty="0">
                <a:solidFill>
                  <a:srgbClr val="000000"/>
                </a:solidFill>
                <a:effectLst/>
                <a:latin typeface="Calibri" panose="020F0502020204030204" pitchFamily="34" charset="0"/>
                <a:ea typeface="Times New Roman" panose="02020603050405020304" pitchFamily="18" charset="0"/>
              </a:rPr>
              <a:t>These are known as the logical data flow diagrams.  The physical data flow diagrams show the actual implements and movement of data between people, departments and workstations.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2" name="Title 1">
            <a:extLst>
              <a:ext uri="{FF2B5EF4-FFF2-40B4-BE49-F238E27FC236}">
                <a16:creationId xmlns:a16="http://schemas.microsoft.com/office/drawing/2014/main" xmlns="" id="{4FE7AA75-64EE-4E38-B523-7445FCFD5592}"/>
              </a:ext>
            </a:extLst>
          </p:cNvPr>
          <p:cNvSpPr>
            <a:spLocks noGrp="1"/>
          </p:cNvSpPr>
          <p:nvPr>
            <p:ph type="title"/>
          </p:nvPr>
        </p:nvSpPr>
        <p:spPr/>
        <p:txBody>
          <a:bodyPr/>
          <a:lstStyle/>
          <a:p>
            <a:pPr algn="ctr"/>
            <a:r>
              <a:rPr lang="en-IN" b="1" dirty="0">
                <a:solidFill>
                  <a:schemeClr val="bg2">
                    <a:lumMod val="75000"/>
                  </a:schemeClr>
                </a:solidFill>
              </a:rPr>
              <a:t>Data Flow Diagram</a:t>
            </a:r>
          </a:p>
        </p:txBody>
      </p:sp>
    </p:spTree>
    <p:extLst>
      <p:ext uri="{BB962C8B-B14F-4D97-AF65-F5344CB8AC3E}">
        <p14:creationId xmlns:p14="http://schemas.microsoft.com/office/powerpoint/2010/main" val="34089752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730A9A89-C6F1-4E45-BDE6-8EE7ADE3A6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484784"/>
            <a:ext cx="7312856" cy="4800600"/>
          </a:xfrm>
        </p:spPr>
      </p:pic>
      <p:sp>
        <p:nvSpPr>
          <p:cNvPr id="2" name="Title 1">
            <a:extLst>
              <a:ext uri="{FF2B5EF4-FFF2-40B4-BE49-F238E27FC236}">
                <a16:creationId xmlns:a16="http://schemas.microsoft.com/office/drawing/2014/main" xmlns="" id="{97ABC802-8EEF-4C26-807E-00B391F21FB5}"/>
              </a:ext>
            </a:extLst>
          </p:cNvPr>
          <p:cNvSpPr>
            <a:spLocks noGrp="1"/>
          </p:cNvSpPr>
          <p:nvPr>
            <p:ph type="title"/>
          </p:nvPr>
        </p:nvSpPr>
        <p:spPr>
          <a:xfrm>
            <a:off x="827584" y="260648"/>
            <a:ext cx="7312856" cy="864096"/>
          </a:xfrm>
        </p:spPr>
        <p:txBody>
          <a:bodyPr>
            <a:normAutofit/>
          </a:bodyPr>
          <a:lstStyle/>
          <a:p>
            <a:pPr algn="ctr"/>
            <a:r>
              <a:rPr lang="en-IN" b="1" dirty="0">
                <a:solidFill>
                  <a:schemeClr val="bg2">
                    <a:lumMod val="75000"/>
                  </a:schemeClr>
                </a:solidFill>
              </a:rPr>
              <a:t>Continue….</a:t>
            </a:r>
          </a:p>
        </p:txBody>
      </p:sp>
    </p:spTree>
    <p:extLst>
      <p:ext uri="{BB962C8B-B14F-4D97-AF65-F5344CB8AC3E}">
        <p14:creationId xmlns:p14="http://schemas.microsoft.com/office/powerpoint/2010/main" val="15063450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xmlns="" id="{F4C40B92-DB7D-4522-BF96-C78A254E0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338349"/>
            <a:ext cx="6912768" cy="5135562"/>
          </a:xfrm>
        </p:spPr>
      </p:pic>
      <p:sp>
        <p:nvSpPr>
          <p:cNvPr id="2" name="Title 1">
            <a:extLst>
              <a:ext uri="{FF2B5EF4-FFF2-40B4-BE49-F238E27FC236}">
                <a16:creationId xmlns:a16="http://schemas.microsoft.com/office/drawing/2014/main" xmlns="" id="{013AC599-BAA2-4147-BF29-5668FA7168B3}"/>
              </a:ext>
            </a:extLst>
          </p:cNvPr>
          <p:cNvSpPr>
            <a:spLocks noGrp="1"/>
          </p:cNvSpPr>
          <p:nvPr>
            <p:ph type="title"/>
          </p:nvPr>
        </p:nvSpPr>
        <p:spPr>
          <a:xfrm>
            <a:off x="457200" y="260648"/>
            <a:ext cx="8229600" cy="822920"/>
          </a:xfrm>
        </p:spPr>
        <p:txBody>
          <a:bodyPr/>
          <a:lstStyle/>
          <a:p>
            <a:pPr algn="ctr"/>
            <a:r>
              <a:rPr lang="en-IN" b="1" dirty="0">
                <a:solidFill>
                  <a:schemeClr val="bg2">
                    <a:lumMod val="75000"/>
                  </a:schemeClr>
                </a:solidFill>
              </a:rPr>
              <a:t>Continue….</a:t>
            </a:r>
            <a:endParaRPr lang="en-IN" dirty="0">
              <a:solidFill>
                <a:schemeClr val="bg2">
                  <a:lumMod val="75000"/>
                </a:schemeClr>
              </a:solidFill>
            </a:endParaRPr>
          </a:p>
        </p:txBody>
      </p:sp>
    </p:spTree>
    <p:extLst>
      <p:ext uri="{BB962C8B-B14F-4D97-AF65-F5344CB8AC3E}">
        <p14:creationId xmlns:p14="http://schemas.microsoft.com/office/powerpoint/2010/main" val="30962497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0B2C7-A37A-4D45-AE16-535656E9D424}"/>
              </a:ext>
            </a:extLst>
          </p:cNvPr>
          <p:cNvSpPr>
            <a:spLocks noGrp="1"/>
          </p:cNvSpPr>
          <p:nvPr>
            <p:ph type="title"/>
          </p:nvPr>
        </p:nvSpPr>
        <p:spPr>
          <a:xfrm>
            <a:off x="786956" y="-99392"/>
            <a:ext cx="7498080" cy="1224136"/>
          </a:xfrm>
        </p:spPr>
        <p:txBody>
          <a:bodyPr/>
          <a:lstStyle/>
          <a:p>
            <a:pPr algn="ctr"/>
            <a:r>
              <a:rPr lang="en-IN" b="1" dirty="0">
                <a:solidFill>
                  <a:schemeClr val="bg2">
                    <a:lumMod val="75000"/>
                  </a:schemeClr>
                </a:solidFill>
              </a:rPr>
              <a:t>Continue….</a:t>
            </a:r>
            <a:endParaRPr lang="en-IN" dirty="0">
              <a:solidFill>
                <a:schemeClr val="bg2">
                  <a:lumMod val="75000"/>
                </a:schemeClr>
              </a:solidFill>
            </a:endParaRPr>
          </a:p>
        </p:txBody>
      </p:sp>
      <p:pic>
        <p:nvPicPr>
          <p:cNvPr id="4" name="Picture 3">
            <a:extLst>
              <a:ext uri="{FF2B5EF4-FFF2-40B4-BE49-F238E27FC236}">
                <a16:creationId xmlns:a16="http://schemas.microsoft.com/office/drawing/2014/main" xmlns="" id="{87FA9C96-C0FC-4D58-889A-F1C08924A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268760"/>
            <a:ext cx="7416824" cy="5328592"/>
          </a:xfrm>
          <a:prstGeom prst="rect">
            <a:avLst/>
          </a:prstGeom>
        </p:spPr>
      </p:pic>
    </p:spTree>
    <p:extLst>
      <p:ext uri="{BB962C8B-B14F-4D97-AF65-F5344CB8AC3E}">
        <p14:creationId xmlns:p14="http://schemas.microsoft.com/office/powerpoint/2010/main" val="32508474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9939B84-E40E-42BC-A620-6DF2AFDE8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908720"/>
            <a:ext cx="6912768" cy="5616624"/>
          </a:xfrm>
        </p:spPr>
      </p:pic>
      <p:sp>
        <p:nvSpPr>
          <p:cNvPr id="2" name="Title 1">
            <a:extLst>
              <a:ext uri="{FF2B5EF4-FFF2-40B4-BE49-F238E27FC236}">
                <a16:creationId xmlns:a16="http://schemas.microsoft.com/office/drawing/2014/main" xmlns="" id="{3BB821F9-1825-4848-8822-50E7BC3B30BD}"/>
              </a:ext>
            </a:extLst>
          </p:cNvPr>
          <p:cNvSpPr>
            <a:spLocks noGrp="1"/>
          </p:cNvSpPr>
          <p:nvPr>
            <p:ph type="title"/>
          </p:nvPr>
        </p:nvSpPr>
        <p:spPr>
          <a:xfrm>
            <a:off x="750952" y="72008"/>
            <a:ext cx="7498080" cy="836712"/>
          </a:xfrm>
        </p:spPr>
        <p:txBody>
          <a:bodyPr/>
          <a:lstStyle/>
          <a:p>
            <a:pPr algn="ctr"/>
            <a:r>
              <a:rPr lang="en-IN" b="1" dirty="0">
                <a:solidFill>
                  <a:schemeClr val="bg2">
                    <a:lumMod val="75000"/>
                  </a:schemeClr>
                </a:solidFill>
              </a:rPr>
              <a:t>Continue….</a:t>
            </a:r>
          </a:p>
        </p:txBody>
      </p:sp>
    </p:spTree>
    <p:extLst>
      <p:ext uri="{BB962C8B-B14F-4D97-AF65-F5344CB8AC3E}">
        <p14:creationId xmlns:p14="http://schemas.microsoft.com/office/powerpoint/2010/main" val="9156976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916832"/>
            <a:ext cx="7498080" cy="4605350"/>
          </a:xfrm>
        </p:spPr>
        <p:txBody>
          <a:bodyPr>
            <a:normAutofit fontScale="85000" lnSpcReduction="2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
        <p:nvSpPr>
          <p:cNvPr id="2" name="Title 1"/>
          <p:cNvSpPr>
            <a:spLocks noGrp="1"/>
          </p:cNvSpPr>
          <p:nvPr>
            <p:ph type="title"/>
          </p:nvPr>
        </p:nvSpPr>
        <p:spPr>
          <a:xfrm>
            <a:off x="755576" y="260648"/>
            <a:ext cx="7498080" cy="2071702"/>
          </a:xfrm>
        </p:spPr>
        <p:txBody>
          <a:bodyPr>
            <a:normAutofit/>
          </a:bodyPr>
          <a:lstStyle/>
          <a:p>
            <a:pPr algn="ctr"/>
            <a:r>
              <a:rPr lang="en-US" b="1" dirty="0">
                <a:solidFill>
                  <a:schemeClr val="bg2">
                    <a:lumMod val="75000"/>
                  </a:schemeClr>
                </a:solidFill>
              </a:rPr>
              <a:t>Implementation and </a:t>
            </a:r>
            <a:br>
              <a:rPr lang="en-US" b="1" dirty="0">
                <a:solidFill>
                  <a:schemeClr val="bg2">
                    <a:lumMod val="75000"/>
                  </a:schemeClr>
                </a:solidFill>
              </a:rPr>
            </a:br>
            <a:r>
              <a:rPr lang="en-US" b="1" dirty="0">
                <a:solidFill>
                  <a:schemeClr val="bg2">
                    <a:lumMod val="75000"/>
                  </a:schemeClr>
                </a:solidFill>
              </a:rPr>
              <a:t>System Testing</a:t>
            </a:r>
            <a:r>
              <a:rPr lang="en-US" dirty="0"/>
              <a:t/>
            </a:r>
            <a:br>
              <a:rPr lang="en-US" dirty="0"/>
            </a:br>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E41115E-9816-47BE-89D2-D2CD08B9BC81}"/>
              </a:ext>
            </a:extLst>
          </p:cNvPr>
          <p:cNvSpPr>
            <a:spLocks noGrp="1"/>
          </p:cNvSpPr>
          <p:nvPr>
            <p:ph idx="1"/>
          </p:nvPr>
        </p:nvSpPr>
        <p:spPr>
          <a:xfrm>
            <a:off x="660969" y="1218068"/>
            <a:ext cx="7498080" cy="4907632"/>
          </a:xfrm>
        </p:spPr>
        <p:txBody>
          <a:bodyPr>
            <a:normAutofit fontScale="92500" lnSpcReduction="10000"/>
          </a:bodyPr>
          <a:lstStyle/>
          <a:p>
            <a:pPr marL="82296" indent="0" algn="just">
              <a:buNone/>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Temple Management System is web-based application which help temple administration to store the data of users(devotees), manage devotee’s donation and manage darshan booking.</a:t>
            </a:r>
            <a:r>
              <a:rPr lang="en-US" sz="2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 The system is also intended to provide better services to users </a:t>
            </a: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(devotees),</a:t>
            </a:r>
            <a:r>
              <a:rPr lang="en-US" sz="2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 provide meaningful, consistent, and timely data and information and finally promotes efficiency by converting paper processes to electronic form. </a:t>
            </a:r>
          </a:p>
          <a:p>
            <a:pPr marL="82296" indent="0" algn="just">
              <a:buNone/>
            </a:pPr>
            <a:r>
              <a:rPr lang="en-US" sz="2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The system was developed using basic technologies such as MySQL database and PHP. The system is free of errors and very efficient and less time consuming due to the care taken to develop it. </a:t>
            </a:r>
          </a:p>
          <a:p>
            <a:pPr marL="82296" indent="0" algn="just">
              <a:buNone/>
            </a:pPr>
            <a:r>
              <a:rPr lang="en-US" sz="2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All the phases of software development cycle are employed and it is worthwhile to state that the system is user friendly and strong. </a:t>
            </a:r>
          </a:p>
          <a:p>
            <a:pPr marL="82296" indent="0" algn="just">
              <a:buNone/>
            </a:pPr>
            <a:r>
              <a:rPr lang="en-US" sz="2400"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Provision is made for future development in the system.</a:t>
            </a:r>
            <a:r>
              <a:rPr lang="en-US" sz="2400" b="1" dirty="0">
                <a:effectLst/>
                <a:latin typeface="Calibri" panose="020F0502020204030204" pitchFamily="34" charset="0"/>
                <a:ea typeface="Times New Roman" panose="02020603050405020304" pitchFamily="18" charset="0"/>
                <a:cs typeface="Calibri" panose="020F0502020204030204" pitchFamily="34"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
        <p:nvSpPr>
          <p:cNvPr id="2" name="Title 1">
            <a:extLst>
              <a:ext uri="{FF2B5EF4-FFF2-40B4-BE49-F238E27FC236}">
                <a16:creationId xmlns:a16="http://schemas.microsoft.com/office/drawing/2014/main" xmlns="" id="{E664616E-9DB3-4743-9D36-ABFF54770492}"/>
              </a:ext>
            </a:extLst>
          </p:cNvPr>
          <p:cNvSpPr>
            <a:spLocks noGrp="1"/>
          </p:cNvSpPr>
          <p:nvPr>
            <p:ph type="title"/>
          </p:nvPr>
        </p:nvSpPr>
        <p:spPr>
          <a:xfrm>
            <a:off x="523809" y="476672"/>
            <a:ext cx="7772400" cy="720080"/>
          </a:xfrm>
        </p:spPr>
        <p:txBody>
          <a:bodyPr>
            <a:normAutofit fontScale="90000"/>
          </a:bodyPr>
          <a:lstStyle/>
          <a:p>
            <a:pPr algn="ctr"/>
            <a:r>
              <a:rPr lang="en-IN" b="1" dirty="0">
                <a:solidFill>
                  <a:schemeClr val="bg2">
                    <a:lumMod val="75000"/>
                  </a:schemeClr>
                </a:solidFill>
              </a:rPr>
              <a:t>Abstract</a:t>
            </a:r>
          </a:p>
        </p:txBody>
      </p:sp>
    </p:spTree>
    <p:extLst>
      <p:ext uri="{BB962C8B-B14F-4D97-AF65-F5344CB8AC3E}">
        <p14:creationId xmlns:p14="http://schemas.microsoft.com/office/powerpoint/2010/main" val="26181311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E3BD52-EB3B-4963-8179-446F82D45A41}"/>
              </a:ext>
            </a:extLst>
          </p:cNvPr>
          <p:cNvSpPr>
            <a:spLocks noGrp="1"/>
          </p:cNvSpPr>
          <p:nvPr>
            <p:ph type="title"/>
          </p:nvPr>
        </p:nvSpPr>
        <p:spPr>
          <a:xfrm>
            <a:off x="868541" y="-14100"/>
            <a:ext cx="7498080" cy="1224136"/>
          </a:xfrm>
        </p:spPr>
        <p:txBody>
          <a:bodyPr/>
          <a:lstStyle/>
          <a:p>
            <a:pPr algn="ctr"/>
            <a:r>
              <a:rPr lang="en-US" b="1" dirty="0">
                <a:solidFill>
                  <a:schemeClr val="bg2">
                    <a:lumMod val="75000"/>
                  </a:schemeClr>
                </a:solidFill>
              </a:rPr>
              <a:t>Project Screens</a:t>
            </a:r>
            <a:endParaRPr lang="en-IN" dirty="0">
              <a:solidFill>
                <a:schemeClr val="bg2">
                  <a:lumMod val="75000"/>
                </a:schemeClr>
              </a:solidFill>
            </a:endParaRPr>
          </a:p>
        </p:txBody>
      </p:sp>
      <p:pic>
        <p:nvPicPr>
          <p:cNvPr id="6" name="Picture 5">
            <a:extLst>
              <a:ext uri="{FF2B5EF4-FFF2-40B4-BE49-F238E27FC236}">
                <a16:creationId xmlns:a16="http://schemas.microsoft.com/office/drawing/2014/main" xmlns="" id="{D9A12B26-2922-44E9-916A-B757B6DF3835}"/>
              </a:ext>
            </a:extLst>
          </p:cNvPr>
          <p:cNvPicPr>
            <a:picLocks noChangeAspect="1"/>
          </p:cNvPicPr>
          <p:nvPr/>
        </p:nvPicPr>
        <p:blipFill>
          <a:blip r:embed="rId2" cstate="print"/>
          <a:srcRect/>
          <a:stretch>
            <a:fillRect/>
          </a:stretch>
        </p:blipFill>
        <p:spPr bwMode="auto">
          <a:xfrm>
            <a:off x="1043608" y="1412776"/>
            <a:ext cx="7147947" cy="4896544"/>
          </a:xfrm>
          <a:prstGeom prst="rect">
            <a:avLst/>
          </a:prstGeom>
          <a:noFill/>
          <a:ln w="9525">
            <a:noFill/>
            <a:miter lim="800000"/>
            <a:headEnd/>
            <a:tailEnd/>
          </a:ln>
        </p:spPr>
      </p:pic>
    </p:spTree>
    <p:extLst>
      <p:ext uri="{BB962C8B-B14F-4D97-AF65-F5344CB8AC3E}">
        <p14:creationId xmlns:p14="http://schemas.microsoft.com/office/powerpoint/2010/main" val="32584376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B09697D-5409-48F1-B676-94B218803E53}"/>
              </a:ext>
            </a:extLst>
          </p:cNvPr>
          <p:cNvPicPr>
            <a:picLocks noChangeAspect="1"/>
          </p:cNvPicPr>
          <p:nvPr/>
        </p:nvPicPr>
        <p:blipFill>
          <a:blip r:embed="rId2" cstate="print"/>
          <a:srcRect/>
          <a:stretch>
            <a:fillRect/>
          </a:stretch>
        </p:blipFill>
        <p:spPr bwMode="auto">
          <a:xfrm>
            <a:off x="539552" y="548680"/>
            <a:ext cx="7992888" cy="5904656"/>
          </a:xfrm>
          <a:prstGeom prst="rect">
            <a:avLst/>
          </a:prstGeom>
          <a:noFill/>
          <a:ln w="9525">
            <a:noFill/>
            <a:miter lim="800000"/>
            <a:headEnd/>
            <a:tailEnd/>
          </a:ln>
        </p:spPr>
      </p:pic>
    </p:spTree>
    <p:extLst>
      <p:ext uri="{BB962C8B-B14F-4D97-AF65-F5344CB8AC3E}">
        <p14:creationId xmlns:p14="http://schemas.microsoft.com/office/powerpoint/2010/main" val="3333101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06C2FD7-D7E2-428C-BAE5-C87F08FA7FBF}"/>
              </a:ext>
            </a:extLst>
          </p:cNvPr>
          <p:cNvPicPr>
            <a:picLocks noChangeAspect="1"/>
          </p:cNvPicPr>
          <p:nvPr/>
        </p:nvPicPr>
        <p:blipFill>
          <a:blip r:embed="rId2" cstate="print"/>
          <a:srcRect/>
          <a:stretch>
            <a:fillRect/>
          </a:stretch>
        </p:blipFill>
        <p:spPr bwMode="auto">
          <a:xfrm>
            <a:off x="467544" y="548680"/>
            <a:ext cx="8208912" cy="5904656"/>
          </a:xfrm>
          <a:prstGeom prst="rect">
            <a:avLst/>
          </a:prstGeom>
          <a:noFill/>
          <a:ln w="9525">
            <a:noFill/>
            <a:miter lim="800000"/>
            <a:headEnd/>
            <a:tailEnd/>
          </a:ln>
        </p:spPr>
      </p:pic>
    </p:spTree>
    <p:extLst>
      <p:ext uri="{BB962C8B-B14F-4D97-AF65-F5344CB8AC3E}">
        <p14:creationId xmlns:p14="http://schemas.microsoft.com/office/powerpoint/2010/main" val="13495260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6158C0A-6752-4158-A3A8-A40CDED475CA}"/>
              </a:ext>
            </a:extLst>
          </p:cNvPr>
          <p:cNvPicPr>
            <a:picLocks noChangeAspect="1"/>
          </p:cNvPicPr>
          <p:nvPr/>
        </p:nvPicPr>
        <p:blipFill>
          <a:blip r:embed="rId2" cstate="print"/>
          <a:srcRect/>
          <a:stretch>
            <a:fillRect/>
          </a:stretch>
        </p:blipFill>
        <p:spPr bwMode="auto">
          <a:xfrm>
            <a:off x="395536" y="332656"/>
            <a:ext cx="8352928" cy="6120680"/>
          </a:xfrm>
          <a:prstGeom prst="rect">
            <a:avLst/>
          </a:prstGeom>
          <a:noFill/>
          <a:ln w="9525">
            <a:noFill/>
            <a:miter lim="800000"/>
            <a:headEnd/>
            <a:tailEnd/>
          </a:ln>
        </p:spPr>
      </p:pic>
    </p:spTree>
    <p:extLst>
      <p:ext uri="{BB962C8B-B14F-4D97-AF65-F5344CB8AC3E}">
        <p14:creationId xmlns:p14="http://schemas.microsoft.com/office/powerpoint/2010/main" val="545959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7154F2E-F620-432C-A381-69BFF12C837F}"/>
              </a:ext>
            </a:extLst>
          </p:cNvPr>
          <p:cNvPicPr>
            <a:picLocks noChangeAspect="1"/>
          </p:cNvPicPr>
          <p:nvPr/>
        </p:nvPicPr>
        <p:blipFill>
          <a:blip r:embed="rId2" cstate="print"/>
          <a:srcRect/>
          <a:stretch>
            <a:fillRect/>
          </a:stretch>
        </p:blipFill>
        <p:spPr bwMode="auto">
          <a:xfrm>
            <a:off x="395536" y="332656"/>
            <a:ext cx="8280920" cy="6220554"/>
          </a:xfrm>
          <a:prstGeom prst="rect">
            <a:avLst/>
          </a:prstGeom>
          <a:noFill/>
          <a:ln w="9525">
            <a:noFill/>
            <a:miter lim="800000"/>
            <a:headEnd/>
            <a:tailEnd/>
          </a:ln>
        </p:spPr>
      </p:pic>
    </p:spTree>
    <p:extLst>
      <p:ext uri="{BB962C8B-B14F-4D97-AF65-F5344CB8AC3E}">
        <p14:creationId xmlns:p14="http://schemas.microsoft.com/office/powerpoint/2010/main" val="2323605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B4133503-7A22-46DC-B63B-67FFB48BFB75}"/>
              </a:ext>
            </a:extLst>
          </p:cNvPr>
          <p:cNvPicPr>
            <a:picLocks noChangeAspect="1"/>
          </p:cNvPicPr>
          <p:nvPr/>
        </p:nvPicPr>
        <p:blipFill>
          <a:blip r:embed="rId2" cstate="print"/>
          <a:srcRect/>
          <a:stretch>
            <a:fillRect/>
          </a:stretch>
        </p:blipFill>
        <p:spPr bwMode="auto">
          <a:xfrm>
            <a:off x="539552" y="332656"/>
            <a:ext cx="8208912" cy="6120680"/>
          </a:xfrm>
          <a:prstGeom prst="rect">
            <a:avLst/>
          </a:prstGeom>
          <a:noFill/>
          <a:ln w="9525">
            <a:noFill/>
            <a:miter lim="800000"/>
            <a:headEnd/>
            <a:tailEnd/>
          </a:ln>
        </p:spPr>
      </p:pic>
    </p:spTree>
    <p:extLst>
      <p:ext uri="{BB962C8B-B14F-4D97-AF65-F5344CB8AC3E}">
        <p14:creationId xmlns:p14="http://schemas.microsoft.com/office/powerpoint/2010/main" val="8215332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66505D3-B6A4-46E9-81B1-00817EBACD6C}"/>
              </a:ext>
            </a:extLst>
          </p:cNvPr>
          <p:cNvPicPr>
            <a:picLocks noChangeAspect="1"/>
          </p:cNvPicPr>
          <p:nvPr/>
        </p:nvPicPr>
        <p:blipFill>
          <a:blip r:embed="rId2" cstate="print"/>
          <a:srcRect/>
          <a:stretch>
            <a:fillRect/>
          </a:stretch>
        </p:blipFill>
        <p:spPr bwMode="auto">
          <a:xfrm>
            <a:off x="467544" y="332656"/>
            <a:ext cx="8208912" cy="2520280"/>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645EB4A6-03B5-497E-BE75-BBE30F02F545}"/>
              </a:ext>
            </a:extLst>
          </p:cNvPr>
          <p:cNvPicPr>
            <a:picLocks noChangeAspect="1"/>
          </p:cNvPicPr>
          <p:nvPr/>
        </p:nvPicPr>
        <p:blipFill>
          <a:blip r:embed="rId3" cstate="print"/>
          <a:srcRect/>
          <a:stretch>
            <a:fillRect/>
          </a:stretch>
        </p:blipFill>
        <p:spPr bwMode="auto">
          <a:xfrm>
            <a:off x="467544" y="3140968"/>
            <a:ext cx="8208912" cy="3421772"/>
          </a:xfrm>
          <a:prstGeom prst="rect">
            <a:avLst/>
          </a:prstGeom>
          <a:noFill/>
          <a:ln w="9525">
            <a:noFill/>
            <a:miter lim="800000"/>
            <a:headEnd/>
            <a:tailEnd/>
          </a:ln>
        </p:spPr>
      </p:pic>
    </p:spTree>
    <p:extLst>
      <p:ext uri="{BB962C8B-B14F-4D97-AF65-F5344CB8AC3E}">
        <p14:creationId xmlns:p14="http://schemas.microsoft.com/office/powerpoint/2010/main" val="10146250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8558895-C809-4667-B208-898A08F05F55}"/>
              </a:ext>
            </a:extLst>
          </p:cNvPr>
          <p:cNvPicPr>
            <a:picLocks noChangeAspect="1"/>
          </p:cNvPicPr>
          <p:nvPr/>
        </p:nvPicPr>
        <p:blipFill>
          <a:blip r:embed="rId2" cstate="print"/>
          <a:srcRect/>
          <a:stretch>
            <a:fillRect/>
          </a:stretch>
        </p:blipFill>
        <p:spPr bwMode="auto">
          <a:xfrm>
            <a:off x="323528" y="332656"/>
            <a:ext cx="8424935" cy="3096344"/>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66E3E0FC-969C-4251-BBA1-F3BAD162C25A}"/>
              </a:ext>
            </a:extLst>
          </p:cNvPr>
          <p:cNvPicPr>
            <a:picLocks noChangeAspect="1"/>
          </p:cNvPicPr>
          <p:nvPr/>
        </p:nvPicPr>
        <p:blipFill>
          <a:blip r:embed="rId3" cstate="print"/>
          <a:srcRect/>
          <a:stretch>
            <a:fillRect/>
          </a:stretch>
        </p:blipFill>
        <p:spPr bwMode="auto">
          <a:xfrm>
            <a:off x="323529" y="3717032"/>
            <a:ext cx="8424934" cy="2798460"/>
          </a:xfrm>
          <a:prstGeom prst="rect">
            <a:avLst/>
          </a:prstGeom>
          <a:noFill/>
          <a:ln w="9525">
            <a:noFill/>
            <a:miter lim="800000"/>
            <a:headEnd/>
            <a:tailEnd/>
          </a:ln>
        </p:spPr>
      </p:pic>
    </p:spTree>
    <p:extLst>
      <p:ext uri="{BB962C8B-B14F-4D97-AF65-F5344CB8AC3E}">
        <p14:creationId xmlns:p14="http://schemas.microsoft.com/office/powerpoint/2010/main" val="40077987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D64709F-8E98-4CA7-8B3D-6A1D315FCC79}"/>
              </a:ext>
            </a:extLst>
          </p:cNvPr>
          <p:cNvPicPr>
            <a:picLocks noChangeAspect="1"/>
          </p:cNvPicPr>
          <p:nvPr/>
        </p:nvPicPr>
        <p:blipFill>
          <a:blip r:embed="rId2" cstate="print"/>
          <a:srcRect/>
          <a:stretch>
            <a:fillRect/>
          </a:stretch>
        </p:blipFill>
        <p:spPr bwMode="auto">
          <a:xfrm>
            <a:off x="395536" y="332656"/>
            <a:ext cx="8280920" cy="2376264"/>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58CF6055-F459-47C3-B81E-D300D417824C}"/>
              </a:ext>
            </a:extLst>
          </p:cNvPr>
          <p:cNvPicPr>
            <a:picLocks noChangeAspect="1"/>
          </p:cNvPicPr>
          <p:nvPr/>
        </p:nvPicPr>
        <p:blipFill>
          <a:blip r:embed="rId3" cstate="print"/>
          <a:srcRect/>
          <a:stretch>
            <a:fillRect/>
          </a:stretch>
        </p:blipFill>
        <p:spPr bwMode="auto">
          <a:xfrm>
            <a:off x="395536" y="2852936"/>
            <a:ext cx="8280920" cy="3672076"/>
          </a:xfrm>
          <a:prstGeom prst="rect">
            <a:avLst/>
          </a:prstGeom>
          <a:noFill/>
          <a:ln w="9525">
            <a:noFill/>
            <a:miter lim="800000"/>
            <a:headEnd/>
            <a:tailEnd/>
          </a:ln>
        </p:spPr>
      </p:pic>
    </p:spTree>
    <p:extLst>
      <p:ext uri="{BB962C8B-B14F-4D97-AF65-F5344CB8AC3E}">
        <p14:creationId xmlns:p14="http://schemas.microsoft.com/office/powerpoint/2010/main" val="14692465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549E7BC-79AE-4CC5-B7AA-79A5C33627EF}"/>
              </a:ext>
            </a:extLst>
          </p:cNvPr>
          <p:cNvPicPr>
            <a:picLocks noChangeAspect="1"/>
          </p:cNvPicPr>
          <p:nvPr/>
        </p:nvPicPr>
        <p:blipFill>
          <a:blip r:embed="rId2"/>
          <a:srcRect/>
          <a:stretch>
            <a:fillRect/>
          </a:stretch>
        </p:blipFill>
        <p:spPr bwMode="auto">
          <a:xfrm>
            <a:off x="971600" y="332656"/>
            <a:ext cx="7272808" cy="2963545"/>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495C6E94-B8AA-401D-9261-ADA1CD1FD598}"/>
              </a:ext>
            </a:extLst>
          </p:cNvPr>
          <p:cNvPicPr>
            <a:picLocks noChangeAspect="1"/>
          </p:cNvPicPr>
          <p:nvPr/>
        </p:nvPicPr>
        <p:blipFill>
          <a:blip r:embed="rId3"/>
          <a:srcRect/>
          <a:stretch>
            <a:fillRect/>
          </a:stretch>
        </p:blipFill>
        <p:spPr bwMode="auto">
          <a:xfrm>
            <a:off x="899592" y="3356992"/>
            <a:ext cx="7416824" cy="3178005"/>
          </a:xfrm>
          <a:prstGeom prst="rect">
            <a:avLst/>
          </a:prstGeom>
          <a:noFill/>
          <a:ln w="9525">
            <a:noFill/>
            <a:miter lim="800000"/>
            <a:headEnd/>
            <a:tailEnd/>
          </a:ln>
        </p:spPr>
      </p:pic>
    </p:spTree>
    <p:extLst>
      <p:ext uri="{BB962C8B-B14F-4D97-AF65-F5344CB8AC3E}">
        <p14:creationId xmlns:p14="http://schemas.microsoft.com/office/powerpoint/2010/main" val="42406031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EED982A-8EB9-4850-8138-899B9425F131}"/>
              </a:ext>
            </a:extLst>
          </p:cNvPr>
          <p:cNvSpPr>
            <a:spLocks noGrp="1"/>
          </p:cNvSpPr>
          <p:nvPr>
            <p:ph idx="1"/>
          </p:nvPr>
        </p:nvSpPr>
        <p:spPr>
          <a:xfrm>
            <a:off x="683568" y="1844824"/>
            <a:ext cx="7498080" cy="5195664"/>
          </a:xfrm>
        </p:spPr>
        <p:txBody>
          <a:bodyPr>
            <a:normAutofit/>
          </a:bodyPr>
          <a:lstStyle/>
          <a:p>
            <a:pPr>
              <a:lnSpc>
                <a:spcPct val="150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Online Temple Management System is software which is helpful for temple administrator and devotees. In the current system all the activities are done manually. It is very time consuming and costly. Our Online Temple Management System deals with the various activities related to the temple and devotees.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Aft>
                <a:spcPts val="10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The two main users involved in this system are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875665" algn="l"/>
              </a:tabLs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User(i.e., Devotees)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tabLst>
                <a:tab pos="875665" algn="l"/>
              </a:tabLs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Admin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
        <p:nvSpPr>
          <p:cNvPr id="2" name="Title 1">
            <a:extLst>
              <a:ext uri="{FF2B5EF4-FFF2-40B4-BE49-F238E27FC236}">
                <a16:creationId xmlns:a16="http://schemas.microsoft.com/office/drawing/2014/main" xmlns="" id="{38069816-753F-48E9-B962-33A72BAA0FDD}"/>
              </a:ext>
            </a:extLst>
          </p:cNvPr>
          <p:cNvSpPr>
            <a:spLocks noGrp="1"/>
          </p:cNvSpPr>
          <p:nvPr>
            <p:ph type="title"/>
          </p:nvPr>
        </p:nvSpPr>
        <p:spPr>
          <a:xfrm>
            <a:off x="827584" y="476672"/>
            <a:ext cx="7498080" cy="1124744"/>
          </a:xfrm>
        </p:spPr>
        <p:txBody>
          <a:bodyPr/>
          <a:lstStyle/>
          <a:p>
            <a:pPr algn="ctr"/>
            <a:r>
              <a:rPr lang="en-IN" b="1" dirty="0">
                <a:solidFill>
                  <a:schemeClr val="bg2">
                    <a:lumMod val="75000"/>
                  </a:schemeClr>
                </a:solidFill>
              </a:rPr>
              <a:t>Introduction</a:t>
            </a:r>
          </a:p>
        </p:txBody>
      </p:sp>
    </p:spTree>
    <p:extLst>
      <p:ext uri="{BB962C8B-B14F-4D97-AF65-F5344CB8AC3E}">
        <p14:creationId xmlns:p14="http://schemas.microsoft.com/office/powerpoint/2010/main" val="4091081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B370219-5042-4D64-817D-6CD4AC667DB2}"/>
              </a:ext>
            </a:extLst>
          </p:cNvPr>
          <p:cNvPicPr>
            <a:picLocks noChangeAspect="1"/>
          </p:cNvPicPr>
          <p:nvPr/>
        </p:nvPicPr>
        <p:blipFill>
          <a:blip r:embed="rId2"/>
          <a:srcRect/>
          <a:stretch>
            <a:fillRect/>
          </a:stretch>
        </p:blipFill>
        <p:spPr bwMode="auto">
          <a:xfrm>
            <a:off x="1043608" y="620688"/>
            <a:ext cx="7076256" cy="5676265"/>
          </a:xfrm>
          <a:prstGeom prst="rect">
            <a:avLst/>
          </a:prstGeom>
          <a:noFill/>
          <a:ln w="9525">
            <a:noFill/>
            <a:miter lim="800000"/>
            <a:headEnd/>
            <a:tailEnd/>
          </a:ln>
        </p:spPr>
      </p:pic>
    </p:spTree>
    <p:extLst>
      <p:ext uri="{BB962C8B-B14F-4D97-AF65-F5344CB8AC3E}">
        <p14:creationId xmlns:p14="http://schemas.microsoft.com/office/powerpoint/2010/main" val="29667486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D412810-C56C-4CBB-B089-50FE00F1C3F4}"/>
              </a:ext>
            </a:extLst>
          </p:cNvPr>
          <p:cNvPicPr>
            <a:picLocks noChangeAspect="1"/>
          </p:cNvPicPr>
          <p:nvPr/>
        </p:nvPicPr>
        <p:blipFill>
          <a:blip r:embed="rId2"/>
          <a:srcRect/>
          <a:stretch>
            <a:fillRect/>
          </a:stretch>
        </p:blipFill>
        <p:spPr bwMode="auto">
          <a:xfrm>
            <a:off x="1043608" y="260648"/>
            <a:ext cx="7076256" cy="3168352"/>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935924BA-8FBD-4917-8293-76833D0BCACC}"/>
              </a:ext>
            </a:extLst>
          </p:cNvPr>
          <p:cNvPicPr>
            <a:picLocks noChangeAspect="1"/>
          </p:cNvPicPr>
          <p:nvPr/>
        </p:nvPicPr>
        <p:blipFill>
          <a:blip r:embed="rId3" cstate="print"/>
          <a:srcRect/>
          <a:stretch>
            <a:fillRect/>
          </a:stretch>
        </p:blipFill>
        <p:spPr bwMode="auto">
          <a:xfrm>
            <a:off x="1043608" y="3717032"/>
            <a:ext cx="6932240" cy="2734072"/>
          </a:xfrm>
          <a:prstGeom prst="rect">
            <a:avLst/>
          </a:prstGeom>
          <a:noFill/>
          <a:ln w="9525">
            <a:noFill/>
            <a:miter lim="800000"/>
            <a:headEnd/>
            <a:tailEnd/>
          </a:ln>
        </p:spPr>
      </p:pic>
    </p:spTree>
    <p:extLst>
      <p:ext uri="{BB962C8B-B14F-4D97-AF65-F5344CB8AC3E}">
        <p14:creationId xmlns:p14="http://schemas.microsoft.com/office/powerpoint/2010/main" val="19920376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CABCDBE-8BA7-4792-9093-D23DBE3B3F11}"/>
              </a:ext>
            </a:extLst>
          </p:cNvPr>
          <p:cNvPicPr>
            <a:picLocks noChangeAspect="1"/>
          </p:cNvPicPr>
          <p:nvPr/>
        </p:nvPicPr>
        <p:blipFill>
          <a:blip r:embed="rId2" cstate="print"/>
          <a:srcRect/>
          <a:stretch>
            <a:fillRect/>
          </a:stretch>
        </p:blipFill>
        <p:spPr bwMode="auto">
          <a:xfrm>
            <a:off x="950561" y="404664"/>
            <a:ext cx="7200800" cy="3208020"/>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C3467696-FFEC-4DA1-B507-3B375A53114C}"/>
              </a:ext>
            </a:extLst>
          </p:cNvPr>
          <p:cNvPicPr>
            <a:picLocks noChangeAspect="1"/>
          </p:cNvPicPr>
          <p:nvPr/>
        </p:nvPicPr>
        <p:blipFill>
          <a:blip r:embed="rId3"/>
          <a:srcRect/>
          <a:stretch>
            <a:fillRect/>
          </a:stretch>
        </p:blipFill>
        <p:spPr bwMode="auto">
          <a:xfrm>
            <a:off x="971600" y="3717032"/>
            <a:ext cx="7187967" cy="2800360"/>
          </a:xfrm>
          <a:prstGeom prst="rect">
            <a:avLst/>
          </a:prstGeom>
          <a:noFill/>
          <a:ln w="9525">
            <a:noFill/>
            <a:miter lim="800000"/>
            <a:headEnd/>
            <a:tailEnd/>
          </a:ln>
        </p:spPr>
      </p:pic>
    </p:spTree>
    <p:extLst>
      <p:ext uri="{BB962C8B-B14F-4D97-AF65-F5344CB8AC3E}">
        <p14:creationId xmlns:p14="http://schemas.microsoft.com/office/powerpoint/2010/main" val="16988941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665D1E6-009B-48E0-9581-B6D3EBF52313}"/>
              </a:ext>
            </a:extLst>
          </p:cNvPr>
          <p:cNvPicPr>
            <a:picLocks noChangeAspect="1"/>
          </p:cNvPicPr>
          <p:nvPr/>
        </p:nvPicPr>
        <p:blipFill>
          <a:blip r:embed="rId2" cstate="print"/>
          <a:srcRect/>
          <a:stretch>
            <a:fillRect/>
          </a:stretch>
        </p:blipFill>
        <p:spPr bwMode="auto">
          <a:xfrm>
            <a:off x="467544" y="404664"/>
            <a:ext cx="7848872" cy="5962124"/>
          </a:xfrm>
          <a:prstGeom prst="rect">
            <a:avLst/>
          </a:prstGeom>
          <a:noFill/>
          <a:ln w="9525">
            <a:noFill/>
            <a:miter lim="800000"/>
            <a:headEnd/>
            <a:tailEnd/>
          </a:ln>
        </p:spPr>
      </p:pic>
    </p:spTree>
    <p:extLst>
      <p:ext uri="{BB962C8B-B14F-4D97-AF65-F5344CB8AC3E}">
        <p14:creationId xmlns:p14="http://schemas.microsoft.com/office/powerpoint/2010/main" val="7389536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6C5F28-5082-4378-9AF6-5F7189B88D1C}"/>
              </a:ext>
            </a:extLst>
          </p:cNvPr>
          <p:cNvPicPr>
            <a:picLocks noChangeAspect="1"/>
          </p:cNvPicPr>
          <p:nvPr/>
        </p:nvPicPr>
        <p:blipFill>
          <a:blip r:embed="rId2" cstate="print"/>
          <a:srcRect/>
          <a:stretch>
            <a:fillRect/>
          </a:stretch>
        </p:blipFill>
        <p:spPr bwMode="auto">
          <a:xfrm>
            <a:off x="971600" y="332656"/>
            <a:ext cx="7220590" cy="2964180"/>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30983077-D45C-4893-B80A-184D76B94C4C}"/>
              </a:ext>
            </a:extLst>
          </p:cNvPr>
          <p:cNvPicPr>
            <a:picLocks noChangeAspect="1"/>
          </p:cNvPicPr>
          <p:nvPr/>
        </p:nvPicPr>
        <p:blipFill>
          <a:blip r:embed="rId3"/>
          <a:srcRect/>
          <a:stretch>
            <a:fillRect/>
          </a:stretch>
        </p:blipFill>
        <p:spPr bwMode="auto">
          <a:xfrm>
            <a:off x="998120" y="3297544"/>
            <a:ext cx="7076574" cy="3203838"/>
          </a:xfrm>
          <a:prstGeom prst="rect">
            <a:avLst/>
          </a:prstGeom>
          <a:noFill/>
          <a:ln w="9525">
            <a:noFill/>
            <a:miter lim="800000"/>
            <a:headEnd/>
            <a:tailEnd/>
          </a:ln>
        </p:spPr>
      </p:pic>
    </p:spTree>
    <p:extLst>
      <p:ext uri="{BB962C8B-B14F-4D97-AF65-F5344CB8AC3E}">
        <p14:creationId xmlns:p14="http://schemas.microsoft.com/office/powerpoint/2010/main" val="32372473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8529C0C-B0BC-4182-89BE-938268A698CC}"/>
              </a:ext>
            </a:extLst>
          </p:cNvPr>
          <p:cNvPicPr>
            <a:picLocks noChangeAspect="1"/>
          </p:cNvPicPr>
          <p:nvPr/>
        </p:nvPicPr>
        <p:blipFill>
          <a:blip r:embed="rId2"/>
          <a:srcRect/>
          <a:stretch>
            <a:fillRect/>
          </a:stretch>
        </p:blipFill>
        <p:spPr bwMode="auto">
          <a:xfrm>
            <a:off x="827584" y="332656"/>
            <a:ext cx="7220272" cy="2578100"/>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68C3713A-60CD-4BB1-A3AE-9E8DFC46945C}"/>
              </a:ext>
            </a:extLst>
          </p:cNvPr>
          <p:cNvPicPr>
            <a:picLocks noChangeAspect="1"/>
          </p:cNvPicPr>
          <p:nvPr/>
        </p:nvPicPr>
        <p:blipFill>
          <a:blip r:embed="rId3"/>
          <a:srcRect/>
          <a:stretch>
            <a:fillRect/>
          </a:stretch>
        </p:blipFill>
        <p:spPr bwMode="auto">
          <a:xfrm>
            <a:off x="863107" y="3212976"/>
            <a:ext cx="7148264" cy="3060065"/>
          </a:xfrm>
          <a:prstGeom prst="rect">
            <a:avLst/>
          </a:prstGeom>
          <a:noFill/>
          <a:ln w="9525">
            <a:noFill/>
            <a:miter lim="800000"/>
            <a:headEnd/>
            <a:tailEnd/>
          </a:ln>
        </p:spPr>
      </p:pic>
    </p:spTree>
    <p:extLst>
      <p:ext uri="{BB962C8B-B14F-4D97-AF65-F5344CB8AC3E}">
        <p14:creationId xmlns:p14="http://schemas.microsoft.com/office/powerpoint/2010/main" val="10078994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C1A5648-558D-4AC0-87A8-160ED36E7D3D}"/>
              </a:ext>
            </a:extLst>
          </p:cNvPr>
          <p:cNvPicPr>
            <a:picLocks noChangeAspect="1"/>
          </p:cNvPicPr>
          <p:nvPr/>
        </p:nvPicPr>
        <p:blipFill>
          <a:blip r:embed="rId2"/>
          <a:srcRect/>
          <a:stretch>
            <a:fillRect/>
          </a:stretch>
        </p:blipFill>
        <p:spPr bwMode="auto">
          <a:xfrm>
            <a:off x="899592" y="332656"/>
            <a:ext cx="7272808" cy="2788285"/>
          </a:xfrm>
          <a:prstGeom prst="rect">
            <a:avLst/>
          </a:prstGeom>
          <a:noFill/>
          <a:ln w="9525">
            <a:noFill/>
            <a:miter lim="800000"/>
            <a:headEnd/>
            <a:tailEnd/>
          </a:ln>
        </p:spPr>
      </p:pic>
      <p:pic>
        <p:nvPicPr>
          <p:cNvPr id="5" name="Picture 4">
            <a:extLst>
              <a:ext uri="{FF2B5EF4-FFF2-40B4-BE49-F238E27FC236}">
                <a16:creationId xmlns:a16="http://schemas.microsoft.com/office/drawing/2014/main" xmlns="" id="{D51DF344-7879-4672-AA93-908546BE5C94}"/>
              </a:ext>
            </a:extLst>
          </p:cNvPr>
          <p:cNvPicPr>
            <a:picLocks noChangeAspect="1"/>
          </p:cNvPicPr>
          <p:nvPr/>
        </p:nvPicPr>
        <p:blipFill>
          <a:blip r:embed="rId3"/>
          <a:srcRect/>
          <a:stretch>
            <a:fillRect/>
          </a:stretch>
        </p:blipFill>
        <p:spPr bwMode="auto">
          <a:xfrm>
            <a:off x="971600" y="3429000"/>
            <a:ext cx="7128792" cy="2844165"/>
          </a:xfrm>
          <a:prstGeom prst="rect">
            <a:avLst/>
          </a:prstGeom>
          <a:noFill/>
          <a:ln w="9525">
            <a:noFill/>
            <a:miter lim="800000"/>
            <a:headEnd/>
            <a:tailEnd/>
          </a:ln>
        </p:spPr>
      </p:pic>
    </p:spTree>
    <p:extLst>
      <p:ext uri="{BB962C8B-B14F-4D97-AF65-F5344CB8AC3E}">
        <p14:creationId xmlns:p14="http://schemas.microsoft.com/office/powerpoint/2010/main" val="6849914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B52531F-3A1A-47AC-885E-AB6786304FE7}"/>
              </a:ext>
            </a:extLst>
          </p:cNvPr>
          <p:cNvPicPr>
            <a:picLocks noChangeAspect="1"/>
          </p:cNvPicPr>
          <p:nvPr/>
        </p:nvPicPr>
        <p:blipFill>
          <a:blip r:embed="rId2"/>
          <a:srcRect/>
          <a:stretch>
            <a:fillRect/>
          </a:stretch>
        </p:blipFill>
        <p:spPr bwMode="auto">
          <a:xfrm>
            <a:off x="899592" y="908720"/>
            <a:ext cx="7416824" cy="5256584"/>
          </a:xfrm>
          <a:prstGeom prst="rect">
            <a:avLst/>
          </a:prstGeom>
          <a:noFill/>
          <a:ln w="9525">
            <a:noFill/>
            <a:miter lim="800000"/>
            <a:headEnd/>
            <a:tailEnd/>
          </a:ln>
        </p:spPr>
      </p:pic>
    </p:spTree>
    <p:extLst>
      <p:ext uri="{BB962C8B-B14F-4D97-AF65-F5344CB8AC3E}">
        <p14:creationId xmlns:p14="http://schemas.microsoft.com/office/powerpoint/2010/main" val="36681094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556792"/>
            <a:ext cx="7498080" cy="5400600"/>
          </a:xfrm>
        </p:spPr>
        <p:txBody>
          <a:bodyPr>
            <a:normAutofit lnSpcReduction="10000"/>
          </a:bodyPr>
          <a:lstStyle/>
          <a:p>
            <a:pPr algn="just">
              <a:lnSpc>
                <a:spcPct val="172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project titled as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Online Temple</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Management System </a:t>
            </a:r>
            <a:r>
              <a:rPr lang="en-US" sz="1800" dirty="0">
                <a:effectLst/>
                <a:latin typeface="Calibri" panose="020F0502020204030204" pitchFamily="34" charset="0"/>
                <a:ea typeface="Times New Roman" panose="02020603050405020304" pitchFamily="18" charset="0"/>
                <a:cs typeface="Calibri" panose="020F0502020204030204" pitchFamily="34" charset="0"/>
              </a:rPr>
              <a:t>was deeply studied and analyzed to design the code and implement. It was done under the guidance of the experienced project guide. All the current requirements and possibilities have been taken care during the project time.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hangingPunct="0">
              <a:lnSpc>
                <a:spcPct val="154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Online Temple</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Management System</a:t>
            </a:r>
            <a:r>
              <a:rPr lang="en-US" sz="1800" dirty="0">
                <a:effectLst/>
                <a:latin typeface="Calibri" panose="020F0502020204030204" pitchFamily="34" charset="0"/>
                <a:ea typeface="Times New Roman" panose="02020603050405020304" pitchFamily="18" charset="0"/>
                <a:cs typeface="Calibri" panose="020F0502020204030204" pitchFamily="34" charset="0"/>
              </a:rPr>
              <a:t> can be used by temple administration to maintain the records of devotees, donation and darshan booking easily. Achieving this objective is difficult using a manual system as the information is scattered, can be redundant and collecting relevant information may be very time consuming. All these problems are solved using this project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rPr>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sz="1800" dirty="0">
              <a:effectLst/>
              <a:latin typeface="Calibri" panose="020F0502020204030204" pitchFamily="34" charset="0"/>
              <a:ea typeface="Calibri" panose="020F0502020204030204" pitchFamily="34" charset="0"/>
              <a:cs typeface="Arial" panose="020B0604020202020204" pitchFamily="34" charset="0"/>
            </a:endParaRPr>
          </a:p>
          <a:p>
            <a:pPr marL="82296" indent="0">
              <a:buNone/>
            </a:pPr>
            <a:endParaRPr lang="en-IN" sz="1800" dirty="0">
              <a:effectLst/>
              <a:latin typeface="Times New Roman" panose="02020603050405020304" pitchFamily="18" charset="0"/>
              <a:ea typeface="Times New Roman" panose="02020603050405020304" pitchFamily="18" charset="0"/>
            </a:endParaRPr>
          </a:p>
        </p:txBody>
      </p:sp>
      <p:sp>
        <p:nvSpPr>
          <p:cNvPr id="2" name="Title 1"/>
          <p:cNvSpPr>
            <a:spLocks noGrp="1"/>
          </p:cNvSpPr>
          <p:nvPr>
            <p:ph type="title"/>
          </p:nvPr>
        </p:nvSpPr>
        <p:spPr>
          <a:xfrm>
            <a:off x="755576" y="332656"/>
            <a:ext cx="7498080" cy="980728"/>
          </a:xfrm>
        </p:spPr>
        <p:txBody>
          <a:bodyPr/>
          <a:lstStyle/>
          <a:p>
            <a:pPr algn="ctr"/>
            <a:r>
              <a:rPr lang="en-US" b="1" dirty="0">
                <a:solidFill>
                  <a:schemeClr val="bg2">
                    <a:lumMod val="75000"/>
                  </a:schemeClr>
                </a:solidFill>
              </a:rPr>
              <a:t>Conclusion</a:t>
            </a:r>
            <a:endParaRPr lang="en-US" dirty="0">
              <a:solidFill>
                <a:schemeClr val="bg2">
                  <a:lumMod val="7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395394"/>
            <a:ext cx="7498080" cy="5462606"/>
          </a:xfrm>
        </p:spPr>
        <p:txBody>
          <a:bodyPr>
            <a:normAutofit/>
          </a:bodyPr>
          <a:lstStyle/>
          <a:p>
            <a:pPr marL="82296" indent="0">
              <a:lnSpc>
                <a:spcPct val="115000"/>
              </a:lnSpc>
              <a:spcAft>
                <a:spcPts val="1000"/>
              </a:spcAf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For PHP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pPr>
            <a:r>
              <a:rPr lang="en-US" sz="1800" u="sng" dirty="0">
                <a:solidFill>
                  <a:schemeClr val="tx2">
                    <a:lumMod val="90000"/>
                  </a:schemeClr>
                </a:solidFill>
                <a:effectLst/>
                <a:latin typeface="Arial" panose="020B0604020202020204" pitchFamily="34" charset="0"/>
                <a:ea typeface="Calibri" panose="020F0502020204030204" pitchFamily="34" charset="0"/>
                <a:cs typeface="Calibri" panose="020F0502020204030204" pitchFamily="34" charset="0"/>
                <a:hlinkClick r:id="rId2"/>
              </a:rPr>
              <a:t>https://www.w3schools.com/php/default.asp</a:t>
            </a:r>
            <a:endParaRPr lang="en-IN" sz="1800" dirty="0">
              <a:solidFill>
                <a:schemeClr val="tx2">
                  <a:lumMod val="90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Aft>
                <a:spcPts val="600"/>
              </a:spcAft>
              <a:buFont typeface="Wingdings" panose="05000000000000000000" pitchFamily="2" charset="2"/>
              <a:buChar char=""/>
            </a:pPr>
            <a:r>
              <a:rPr lang="en-US" sz="1800" u="sng" dirty="0">
                <a:solidFill>
                  <a:schemeClr val="tx2">
                    <a:lumMod val="90000"/>
                  </a:schemeClr>
                </a:solidFill>
                <a:effectLst/>
                <a:latin typeface="Arial" panose="020B0604020202020204" pitchFamily="34" charset="0"/>
                <a:ea typeface="Calibri" panose="020F0502020204030204" pitchFamily="34" charset="0"/>
                <a:cs typeface="Calibri" panose="020F0502020204030204" pitchFamily="34" charset="0"/>
                <a:hlinkClick r:id="rId3"/>
              </a:rPr>
              <a:t>https://www.sitepoint.com/php/</a:t>
            </a:r>
            <a:endParaRPr lang="en-IN" sz="1800" dirty="0">
              <a:solidFill>
                <a:schemeClr val="tx2">
                  <a:lumMod val="90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Aft>
                <a:spcPts val="600"/>
              </a:spcAft>
              <a:buFont typeface="Wingdings" panose="05000000000000000000" pitchFamily="2" charset="2"/>
              <a:buChar char=""/>
            </a:pPr>
            <a:r>
              <a:rPr lang="en-US" sz="1800" u="sng" dirty="0">
                <a:solidFill>
                  <a:schemeClr val="tx2">
                    <a:lumMod val="90000"/>
                  </a:schemeClr>
                </a:solidFill>
                <a:effectLst/>
                <a:latin typeface="Arial" panose="020B0604020202020204" pitchFamily="34" charset="0"/>
                <a:ea typeface="Calibri" panose="020F0502020204030204" pitchFamily="34" charset="0"/>
                <a:cs typeface="Calibri" panose="020F0502020204030204" pitchFamily="34" charset="0"/>
                <a:hlinkClick r:id="rId4"/>
              </a:rPr>
              <a:t>https://www.php.net</a:t>
            </a:r>
            <a:r>
              <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hlinkClick r:id="rId4"/>
              </a:rPr>
              <a:t>/</a:t>
            </a:r>
            <a:endPar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endParaRPr>
          </a:p>
          <a:p>
            <a:pPr marL="0" lvl="0" indent="0">
              <a:lnSpc>
                <a:spcPct val="115000"/>
              </a:lnSpc>
              <a:spcAft>
                <a:spcPts val="600"/>
              </a:spcAft>
              <a:buNone/>
            </a:pP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82296" indent="0">
              <a:lnSpc>
                <a:spcPct val="115000"/>
              </a:lnSpc>
              <a:spcAft>
                <a:spcPts val="1000"/>
              </a:spcAf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For MySQL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hlinkClick r:id="rId5"/>
              </a:rPr>
              <a:t>https://www.mysql.com/</a:t>
            </a:r>
            <a:endParaRPr lang="en-IN" sz="18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buFont typeface="Wingdings" panose="05000000000000000000" pitchFamily="2" charset="2"/>
              <a:buChar char=""/>
            </a:pPr>
            <a:r>
              <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hlinkClick r:id="rId6"/>
              </a:rPr>
              <a:t>http://www.mysqltutorial.org</a:t>
            </a:r>
            <a:endPar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endParaRPr>
          </a:p>
          <a:p>
            <a:pPr marL="342900" lvl="0" indent="-342900">
              <a:buFont typeface="Wingdings" panose="05000000000000000000" pitchFamily="2"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For XAMPP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u="sng" dirty="0">
                <a:solidFill>
                  <a:srgbClr val="0000FF"/>
                </a:solidFill>
                <a:effectLst/>
                <a:latin typeface="Arial" panose="020B0604020202020204" pitchFamily="34" charset="0"/>
                <a:ea typeface="Calibri" panose="020F0502020204030204" pitchFamily="34" charset="0"/>
                <a:cs typeface="Calibri" panose="020F0502020204030204" pitchFamily="34" charset="0"/>
                <a:hlinkClick r:id="rId7"/>
              </a:rPr>
              <a:t>https://www.apachefriends.org/download.html</a:t>
            </a:r>
            <a:endParaRPr lang="en-IN" sz="1800" dirty="0">
              <a:effectLst/>
              <a:latin typeface="Times New Roman" panose="02020603050405020304" pitchFamily="18" charset="0"/>
              <a:ea typeface="Calibri" panose="020F0502020204030204" pitchFamily="34" charset="0"/>
              <a:cs typeface="Calibri" panose="020F0502020204030204" pitchFamily="34" charset="0"/>
            </a:endParaRPr>
          </a:p>
          <a:p>
            <a:pPr>
              <a:buNone/>
            </a:pPr>
            <a:endParaRPr lang="en-US" dirty="0"/>
          </a:p>
        </p:txBody>
      </p:sp>
      <p:sp>
        <p:nvSpPr>
          <p:cNvPr id="2" name="Title 1"/>
          <p:cNvSpPr>
            <a:spLocks noGrp="1"/>
          </p:cNvSpPr>
          <p:nvPr>
            <p:ph type="title"/>
          </p:nvPr>
        </p:nvSpPr>
        <p:spPr>
          <a:xfrm>
            <a:off x="755576" y="908720"/>
            <a:ext cx="7498080" cy="725470"/>
          </a:xfrm>
        </p:spPr>
        <p:txBody>
          <a:bodyPr>
            <a:normAutofit fontScale="90000"/>
          </a:bodyPr>
          <a:lstStyle/>
          <a:p>
            <a:pPr algn="ctr"/>
            <a:r>
              <a:rPr lang="en-US" b="1" dirty="0">
                <a:solidFill>
                  <a:schemeClr val="bg2">
                    <a:lumMod val="75000"/>
                  </a:schemeClr>
                </a:solidFill>
              </a:rPr>
              <a:t>Bibliography</a:t>
            </a:r>
            <a:r>
              <a:rPr lang="en-US" dirty="0">
                <a:solidFill>
                  <a:schemeClr val="bg2">
                    <a:lumMod val="75000"/>
                  </a:schemeClr>
                </a:solidFill>
              </a:rPr>
              <a:t/>
            </a:r>
            <a:br>
              <a:rPr lang="en-US" dirty="0">
                <a:solidFill>
                  <a:schemeClr val="bg2">
                    <a:lumMod val="75000"/>
                  </a:schemeClr>
                </a:solidFill>
              </a:rPr>
            </a:br>
            <a:endParaRPr lang="en-US" dirty="0">
              <a:solidFill>
                <a:schemeClr val="bg2">
                  <a:lumMod val="7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0C00EFC-00DD-43D1-9348-AF0A80C74093}"/>
              </a:ext>
            </a:extLst>
          </p:cNvPr>
          <p:cNvSpPr>
            <a:spLocks noGrp="1"/>
          </p:cNvSpPr>
          <p:nvPr>
            <p:ph idx="1"/>
          </p:nvPr>
        </p:nvSpPr>
        <p:spPr>
          <a:xfrm>
            <a:off x="395536" y="1124744"/>
            <a:ext cx="7884368" cy="5472608"/>
          </a:xfrm>
        </p:spPr>
        <p:txBody>
          <a:bodyPr>
            <a:normAutofit fontScale="85000" lnSpcReduction="10000"/>
          </a:bodyPr>
          <a:lstStyle/>
          <a:p>
            <a:pPr marL="0" lvl="0" indent="0">
              <a:lnSpc>
                <a:spcPct val="115000"/>
              </a:lnSpc>
              <a:spcAft>
                <a:spcPts val="1000"/>
              </a:spcAft>
              <a:buNone/>
            </a:pPr>
            <a:r>
              <a:rPr lang="en-US" sz="1800" b="1" dirty="0">
                <a:effectLst/>
                <a:latin typeface="Calibri" panose="020F0502020204030204" pitchFamily="34" charset="0"/>
                <a:ea typeface="Times New Roman" panose="02020603050405020304" pitchFamily="18" charset="0"/>
              </a:rPr>
              <a:t>Dashboard</a:t>
            </a:r>
            <a:r>
              <a:rPr lang="en-US" sz="1800" dirty="0">
                <a:effectLst/>
                <a:latin typeface="Calibri" panose="020F0502020204030204" pitchFamily="34" charset="0"/>
                <a:ea typeface="Times New Roman" panose="02020603050405020304" pitchFamily="18" charset="0"/>
              </a:rPr>
              <a:t>: </a:t>
            </a:r>
            <a:r>
              <a:rPr lang="en-US" sz="1800" dirty="0">
                <a:solidFill>
                  <a:srgbClr val="000000"/>
                </a:solidFill>
                <a:effectLst/>
                <a:latin typeface="Calibri" panose="020F0502020204030204" pitchFamily="34" charset="0"/>
                <a:ea typeface="Times New Roman" panose="02020603050405020304" pitchFamily="18" charset="0"/>
              </a:rPr>
              <a:t>In this section, admin can see all detail in brief like Total new darshan booking, accepted darshan booking, rejected darshan booking, total donation, total temple and total festivals.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Temple</a:t>
            </a:r>
            <a:r>
              <a:rPr lang="en-US" sz="1800" dirty="0">
                <a:solidFill>
                  <a:srgbClr val="000000"/>
                </a:solidFill>
                <a:effectLst/>
                <a:latin typeface="Calibri" panose="020F0502020204030204" pitchFamily="34" charset="0"/>
                <a:ea typeface="Times New Roman" panose="02020603050405020304" pitchFamily="18" charset="0"/>
              </a:rPr>
              <a:t>: In this section, admin can manage temple (Add/Update/Delete).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Festivals</a:t>
            </a:r>
            <a:r>
              <a:rPr lang="en-US" sz="1800" dirty="0">
                <a:solidFill>
                  <a:srgbClr val="000000"/>
                </a:solidFill>
                <a:effectLst/>
                <a:latin typeface="Calibri" panose="020F0502020204030204" pitchFamily="34" charset="0"/>
                <a:ea typeface="Times New Roman" panose="02020603050405020304" pitchFamily="18" charset="0"/>
              </a:rPr>
              <a:t>: In this section, admin can manage the festivals (Add/Update/Delete).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Darshan Booking:</a:t>
            </a:r>
            <a:r>
              <a:rPr lang="en-US" sz="1800" dirty="0">
                <a:solidFill>
                  <a:srgbClr val="000000"/>
                </a:solidFill>
                <a:effectLst/>
                <a:latin typeface="Calibri" panose="020F0502020204030204" pitchFamily="34" charset="0"/>
                <a:ea typeface="Times New Roman" panose="02020603050405020304" pitchFamily="18" charset="0"/>
              </a:rPr>
              <a:t> In this section, the admin can manage darshan booking and update the status of booking.</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View Donation:</a:t>
            </a:r>
            <a:r>
              <a:rPr lang="en-US" sz="1800" dirty="0">
                <a:effectLst/>
                <a:latin typeface="Calibri" panose="020F0502020204030204" pitchFamily="34" charset="0"/>
                <a:ea typeface="Times New Roman" panose="02020603050405020304" pitchFamily="18" charset="0"/>
              </a:rPr>
              <a:t> In this section, the admin can view the donation detail and print the receipt.</a:t>
            </a: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Reports:</a:t>
            </a:r>
            <a:r>
              <a:rPr lang="en-US" sz="1800" dirty="0">
                <a:effectLst/>
                <a:latin typeface="Calibri" panose="020F0502020204030204" pitchFamily="34" charset="0"/>
                <a:ea typeface="Times New Roman" panose="02020603050405020304" pitchFamily="18" charset="0"/>
              </a:rPr>
              <a:t> In this section admin, can generate the following reports in a particular period</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Darshan booking: In this section, admin can generate the between dates reports of darshan booking</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Reports of Donation: In this section, admin can generate the between dates reports of donation.</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Collected Donation: In this section, admin can generate the report of amount which is collected in a particular temple.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Calibri" panose="020F0502020204030204" pitchFamily="34" charset="0"/>
              </a:rPr>
              <a:t>Registered devotees: In this section, admin can generate the between dates reports of devotees who registered themselves with temple organization.</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endParaRPr>
          </a:p>
          <a:p>
            <a:pPr marL="82296" indent="0" algn="just">
              <a:lnSpc>
                <a:spcPct val="150000"/>
              </a:lnSpc>
              <a:spcAft>
                <a:spcPts val="1000"/>
              </a:spcAft>
              <a:buNone/>
            </a:pPr>
            <a:endParaRPr lang="en-IN" sz="900" dirty="0"/>
          </a:p>
        </p:txBody>
      </p:sp>
      <p:sp>
        <p:nvSpPr>
          <p:cNvPr id="2" name="Title 1">
            <a:extLst>
              <a:ext uri="{FF2B5EF4-FFF2-40B4-BE49-F238E27FC236}">
                <a16:creationId xmlns:a16="http://schemas.microsoft.com/office/drawing/2014/main" xmlns="" id="{EAC5B5B6-91B4-40A5-86D5-A2DC1E642E92}"/>
              </a:ext>
            </a:extLst>
          </p:cNvPr>
          <p:cNvSpPr>
            <a:spLocks noGrp="1"/>
          </p:cNvSpPr>
          <p:nvPr>
            <p:ph type="title"/>
          </p:nvPr>
        </p:nvSpPr>
        <p:spPr>
          <a:xfrm>
            <a:off x="756565" y="188640"/>
            <a:ext cx="7498080" cy="864096"/>
          </a:xfrm>
        </p:spPr>
        <p:txBody>
          <a:bodyPr>
            <a:normAutofit/>
          </a:bodyPr>
          <a:lstStyle/>
          <a:p>
            <a:pPr algn="ctr"/>
            <a:r>
              <a:rPr lang="en-IN" b="1" dirty="0">
                <a:solidFill>
                  <a:schemeClr val="bg2">
                    <a:lumMod val="75000"/>
                  </a:schemeClr>
                </a:solidFill>
              </a:rPr>
              <a:t>Admin Module</a:t>
            </a:r>
          </a:p>
        </p:txBody>
      </p:sp>
    </p:spTree>
    <p:extLst>
      <p:ext uri="{BB962C8B-B14F-4D97-AF65-F5344CB8AC3E}">
        <p14:creationId xmlns:p14="http://schemas.microsoft.com/office/powerpoint/2010/main" val="11987041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Om.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476672"/>
            <a:ext cx="1944216" cy="13624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799692" y="2708920"/>
            <a:ext cx="4752528" cy="1219200"/>
          </a:xfrm>
        </p:spPr>
        <p:txBody>
          <a:bodyPr>
            <a:normAutofit/>
          </a:bodyPr>
          <a:lstStyle/>
          <a:p>
            <a:r>
              <a:rPr lang="en-US" sz="7200" dirty="0" smtClean="0">
                <a:solidFill>
                  <a:schemeClr val="bg2">
                    <a:lumMod val="75000"/>
                  </a:schemeClr>
                </a:solidFill>
              </a:rPr>
              <a:t>Thank u…..</a:t>
            </a:r>
            <a:endParaRPr lang="en-US" sz="7200" dirty="0">
              <a:solidFill>
                <a:schemeClr val="bg2">
                  <a:lumMod val="75000"/>
                </a:schemeClr>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C05E91-AF67-4E49-B073-1BEFE795A79C}"/>
              </a:ext>
            </a:extLst>
          </p:cNvPr>
          <p:cNvSpPr>
            <a:spLocks noGrp="1"/>
          </p:cNvSpPr>
          <p:nvPr>
            <p:ph idx="1"/>
          </p:nvPr>
        </p:nvSpPr>
        <p:spPr>
          <a:xfrm>
            <a:off x="683568" y="1340768"/>
            <a:ext cx="7498080" cy="4907632"/>
          </a:xfrm>
        </p:spPr>
        <p:txBody>
          <a:bodyPr>
            <a:normAutofit fontScale="92500" lnSpcReduction="10000"/>
          </a:bodyPr>
          <a:lstStyle/>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Pages:</a:t>
            </a:r>
            <a:r>
              <a:rPr lang="en-US" sz="1800" dirty="0">
                <a:effectLst/>
                <a:latin typeface="Calibri" panose="020F0502020204030204" pitchFamily="34" charset="0"/>
                <a:ea typeface="Times New Roman" panose="02020603050405020304" pitchFamily="18" charset="0"/>
              </a:rPr>
              <a:t> In this section admin, can manage about us and contact us page of administration</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Search:</a:t>
            </a:r>
            <a:r>
              <a:rPr lang="en-US" sz="1800" dirty="0">
                <a:effectLst/>
                <a:latin typeface="Calibri" panose="020F0502020204030204" pitchFamily="34" charset="0"/>
                <a:ea typeface="Times New Roman" panose="02020603050405020304" pitchFamily="18" charset="0"/>
              </a:rPr>
              <a:t> In this section admin, can search following details.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Darshan booking: In this section, admin can search booking detail by booking number.</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Donation Receipt: In this section, admin can search booking detail by donation number(receipt number).</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rPr>
              <a:t>Reg Devotees:</a:t>
            </a:r>
            <a:r>
              <a:rPr lang="en-US" sz="1800" dirty="0">
                <a:effectLst/>
                <a:latin typeface="Calibri" panose="020F0502020204030204" pitchFamily="34" charset="0"/>
                <a:ea typeface="Times New Roman" panose="02020603050405020304" pitchFamily="18" charset="0"/>
              </a:rPr>
              <a:t> In this section, admin can search booking detail by mobile number.</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Registers Devotees: In this section, admin can view the detail of registered devotees. </a:t>
            </a:r>
            <a:endParaRPr lang="en-IN" sz="1800" dirty="0">
              <a:effectLst/>
              <a:latin typeface="Times New Roman" panose="02020603050405020304" pitchFamily="18" charset="0"/>
              <a:ea typeface="Times New Roman" panose="02020603050405020304" pitchFamily="18" charset="0"/>
            </a:endParaRPr>
          </a:p>
          <a:p>
            <a:pPr marL="0" indent="0">
              <a:lnSpc>
                <a:spcPct val="115000"/>
              </a:lnSpc>
              <a:spcAft>
                <a:spcPts val="1000"/>
              </a:spcAft>
              <a:buNone/>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Admin can also update his profile, change the password and recover the password.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
        <p:nvSpPr>
          <p:cNvPr id="2" name="Title 1">
            <a:extLst>
              <a:ext uri="{FF2B5EF4-FFF2-40B4-BE49-F238E27FC236}">
                <a16:creationId xmlns:a16="http://schemas.microsoft.com/office/drawing/2014/main" xmlns="" id="{7F5DD911-666D-4424-B4B8-98E2EE0CC696}"/>
              </a:ext>
            </a:extLst>
          </p:cNvPr>
          <p:cNvSpPr>
            <a:spLocks noGrp="1"/>
          </p:cNvSpPr>
          <p:nvPr>
            <p:ph type="title"/>
          </p:nvPr>
        </p:nvSpPr>
        <p:spPr>
          <a:xfrm>
            <a:off x="702679" y="116632"/>
            <a:ext cx="7498080" cy="1008112"/>
          </a:xfrm>
        </p:spPr>
        <p:txBody>
          <a:bodyPr/>
          <a:lstStyle/>
          <a:p>
            <a:pPr algn="ctr"/>
            <a:r>
              <a:rPr lang="en-IN" b="1" dirty="0">
                <a:solidFill>
                  <a:schemeClr val="bg2">
                    <a:lumMod val="75000"/>
                  </a:schemeClr>
                </a:solidFill>
              </a:rPr>
              <a:t>Continue…..</a:t>
            </a:r>
          </a:p>
        </p:txBody>
      </p:sp>
    </p:spTree>
    <p:extLst>
      <p:ext uri="{BB962C8B-B14F-4D97-AF65-F5344CB8AC3E}">
        <p14:creationId xmlns:p14="http://schemas.microsoft.com/office/powerpoint/2010/main" val="25679798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069FE5D-A1FD-4B6D-B50E-14B3596344C2}"/>
              </a:ext>
            </a:extLst>
          </p:cNvPr>
          <p:cNvSpPr>
            <a:spLocks noGrp="1"/>
          </p:cNvSpPr>
          <p:nvPr>
            <p:ph idx="1"/>
          </p:nvPr>
        </p:nvSpPr>
        <p:spPr>
          <a:xfrm>
            <a:off x="395536" y="1340768"/>
            <a:ext cx="7498080" cy="5195664"/>
          </a:xfrm>
        </p:spPr>
        <p:txBody>
          <a:bodyPr>
            <a:normAutofit fontScale="92500"/>
          </a:bodyPr>
          <a:lstStyle/>
          <a:p>
            <a:pPr marL="82296"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Home</a:t>
            </a:r>
            <a:r>
              <a:rPr lang="en-US" sz="1800" dirty="0">
                <a:solidFill>
                  <a:srgbClr val="000000"/>
                </a:solidFill>
                <a:effectLst/>
                <a:latin typeface="Calibri" panose="020F0502020204030204" pitchFamily="34" charset="0"/>
                <a:ea typeface="Times New Roman" panose="02020603050405020304" pitchFamily="18" charset="0"/>
              </a:rPr>
              <a:t>: It is welcome page for devotees.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Donation History</a:t>
            </a:r>
            <a:r>
              <a:rPr lang="en-US" sz="1800" dirty="0">
                <a:solidFill>
                  <a:srgbClr val="000000"/>
                </a:solidFill>
                <a:effectLst/>
                <a:latin typeface="Calibri" panose="020F0502020204030204" pitchFamily="34" charset="0"/>
                <a:ea typeface="Times New Roman" panose="02020603050405020304" pitchFamily="18" charset="0"/>
              </a:rPr>
              <a:t>: User can view donation history.</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Darshan History</a:t>
            </a:r>
            <a:r>
              <a:rPr lang="en-US" sz="1800" dirty="0">
                <a:solidFill>
                  <a:srgbClr val="000000"/>
                </a:solidFill>
                <a:effectLst/>
                <a:latin typeface="Calibri" panose="020F0502020204030204" pitchFamily="34" charset="0"/>
                <a:ea typeface="Times New Roman" panose="02020603050405020304" pitchFamily="18" charset="0"/>
              </a:rPr>
              <a:t>: User can view darshan history and darshan booking status.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Profile</a:t>
            </a:r>
            <a:r>
              <a:rPr lang="en-US" sz="1800" dirty="0">
                <a:solidFill>
                  <a:srgbClr val="000000"/>
                </a:solidFill>
                <a:effectLst/>
                <a:latin typeface="Calibri" panose="020F0502020204030204" pitchFamily="34" charset="0"/>
                <a:ea typeface="Times New Roman" panose="02020603050405020304" pitchFamily="18" charset="0"/>
              </a:rPr>
              <a:t>: User can update his/her profile.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Change Password</a:t>
            </a:r>
            <a:r>
              <a:rPr lang="en-US" sz="1800" dirty="0">
                <a:solidFill>
                  <a:srgbClr val="000000"/>
                </a:solidFill>
                <a:effectLst/>
                <a:latin typeface="Calibri" panose="020F0502020204030204" pitchFamily="34" charset="0"/>
                <a:ea typeface="Times New Roman" panose="02020603050405020304" pitchFamily="18" charset="0"/>
              </a:rPr>
              <a:t>: User can change the password of their account.</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Logout</a:t>
            </a:r>
            <a:r>
              <a:rPr lang="en-US" sz="1800" dirty="0">
                <a:solidFill>
                  <a:srgbClr val="000000"/>
                </a:solidFill>
                <a:effectLst/>
                <a:latin typeface="Calibri" panose="020F0502020204030204" pitchFamily="34" charset="0"/>
                <a:ea typeface="Times New Roman" panose="02020603050405020304" pitchFamily="18" charset="0"/>
              </a:rPr>
              <a:t>: User can logout from website.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Our Festivals</a:t>
            </a:r>
            <a:r>
              <a:rPr lang="en-US" sz="1800" dirty="0">
                <a:solidFill>
                  <a:srgbClr val="000000"/>
                </a:solidFill>
                <a:effectLst/>
                <a:latin typeface="Calibri" panose="020F0502020204030204" pitchFamily="34" charset="0"/>
                <a:ea typeface="Times New Roman" panose="02020603050405020304" pitchFamily="18" charset="0"/>
              </a:rPr>
              <a:t>: User can view all the festivals which is celebrated in the temples.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Temples</a:t>
            </a:r>
            <a:r>
              <a:rPr lang="en-US" sz="1800" dirty="0">
                <a:solidFill>
                  <a:srgbClr val="000000"/>
                </a:solidFill>
                <a:effectLst/>
                <a:latin typeface="Calibri" panose="020F0502020204030204" pitchFamily="34" charset="0"/>
                <a:ea typeface="Times New Roman" panose="02020603050405020304" pitchFamily="18" charset="0"/>
              </a:rPr>
              <a:t>: User can view the temple detail, send the donation and book darshan.</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About:</a:t>
            </a:r>
            <a:r>
              <a:rPr lang="en-US" sz="1800" dirty="0">
                <a:solidFill>
                  <a:srgbClr val="000000"/>
                </a:solidFill>
                <a:effectLst/>
                <a:latin typeface="Calibri" panose="020F0502020204030204" pitchFamily="34" charset="0"/>
                <a:ea typeface="Times New Roman" panose="02020603050405020304" pitchFamily="18" charset="0"/>
              </a:rPr>
              <a:t> User can view about us page.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Contact: </a:t>
            </a:r>
            <a:r>
              <a:rPr lang="en-US" sz="1800" dirty="0">
                <a:solidFill>
                  <a:srgbClr val="000000"/>
                </a:solidFill>
                <a:effectLst/>
                <a:latin typeface="Calibri" panose="020F0502020204030204" pitchFamily="34" charset="0"/>
                <a:ea typeface="Times New Roman" panose="02020603050405020304" pitchFamily="18" charset="0"/>
              </a:rPr>
              <a:t>User can view contact us page.</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2" name="Title 1">
            <a:extLst>
              <a:ext uri="{FF2B5EF4-FFF2-40B4-BE49-F238E27FC236}">
                <a16:creationId xmlns:a16="http://schemas.microsoft.com/office/drawing/2014/main" xmlns="" id="{3C8648F7-0AD1-4802-8E7C-E60ECDCFB129}"/>
              </a:ext>
            </a:extLst>
          </p:cNvPr>
          <p:cNvSpPr>
            <a:spLocks noGrp="1"/>
          </p:cNvSpPr>
          <p:nvPr>
            <p:ph type="title"/>
          </p:nvPr>
        </p:nvSpPr>
        <p:spPr>
          <a:xfrm>
            <a:off x="899592" y="188640"/>
            <a:ext cx="7498080" cy="1052736"/>
          </a:xfrm>
        </p:spPr>
        <p:txBody>
          <a:bodyPr/>
          <a:lstStyle/>
          <a:p>
            <a:pPr algn="ctr"/>
            <a:r>
              <a:rPr lang="en-IN" b="1" dirty="0">
                <a:solidFill>
                  <a:schemeClr val="bg2">
                    <a:lumMod val="75000"/>
                  </a:schemeClr>
                </a:solidFill>
              </a:rPr>
              <a:t>User (Devotees) Module</a:t>
            </a:r>
          </a:p>
        </p:txBody>
      </p:sp>
    </p:spTree>
    <p:extLst>
      <p:ext uri="{BB962C8B-B14F-4D97-AF65-F5344CB8AC3E}">
        <p14:creationId xmlns:p14="http://schemas.microsoft.com/office/powerpoint/2010/main" val="31220358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FDB2F4-1A9D-423A-A5FD-AB1B78FF5284}"/>
              </a:ext>
            </a:extLst>
          </p:cNvPr>
          <p:cNvSpPr>
            <a:spLocks noGrp="1"/>
          </p:cNvSpPr>
          <p:nvPr>
            <p:ph idx="1"/>
          </p:nvPr>
        </p:nvSpPr>
        <p:spPr>
          <a:xfrm>
            <a:off x="683568" y="1700808"/>
            <a:ext cx="7498080" cy="4835624"/>
          </a:xfrm>
        </p:spPr>
        <p:txBody>
          <a:bodyPr/>
          <a:lstStyle/>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Home</a:t>
            </a:r>
            <a:r>
              <a:rPr lang="en-US" sz="1800" dirty="0">
                <a:solidFill>
                  <a:srgbClr val="000000"/>
                </a:solidFill>
                <a:effectLst/>
                <a:latin typeface="Calibri" panose="020F0502020204030204" pitchFamily="34" charset="0"/>
                <a:ea typeface="Times New Roman" panose="02020603050405020304" pitchFamily="18" charset="0"/>
              </a:rPr>
              <a:t>: It is welcome page for user.</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About</a:t>
            </a:r>
            <a:r>
              <a:rPr lang="en-US" sz="1800" dirty="0">
                <a:solidFill>
                  <a:srgbClr val="000000"/>
                </a:solidFill>
                <a:effectLst/>
                <a:latin typeface="Calibri" panose="020F0502020204030204" pitchFamily="34" charset="0"/>
                <a:ea typeface="Times New Roman" panose="02020603050405020304" pitchFamily="18" charset="0"/>
              </a:rPr>
              <a:t>: User can view about us page.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Contact: </a:t>
            </a:r>
            <a:r>
              <a:rPr lang="en-US" sz="1800" dirty="0">
                <a:solidFill>
                  <a:srgbClr val="000000"/>
                </a:solidFill>
                <a:effectLst/>
                <a:latin typeface="Calibri" panose="020F0502020204030204" pitchFamily="34" charset="0"/>
                <a:ea typeface="Times New Roman" panose="02020603050405020304" pitchFamily="18" charset="0"/>
              </a:rPr>
              <a:t>User can view contact us page.</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Our Festivals</a:t>
            </a:r>
            <a:r>
              <a:rPr lang="en-US" sz="1800" dirty="0">
                <a:solidFill>
                  <a:srgbClr val="000000"/>
                </a:solidFill>
                <a:effectLst/>
                <a:latin typeface="Calibri" panose="020F0502020204030204" pitchFamily="34" charset="0"/>
                <a:ea typeface="Times New Roman" panose="02020603050405020304" pitchFamily="18" charset="0"/>
              </a:rPr>
              <a:t>: User can view all the festivals which is celebrated in the temples.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rPr>
              <a:t>Temples</a:t>
            </a:r>
            <a:r>
              <a:rPr lang="en-US" sz="1800" dirty="0">
                <a:solidFill>
                  <a:srgbClr val="000000"/>
                </a:solidFill>
                <a:effectLst/>
                <a:latin typeface="Calibri" panose="020F0502020204030204" pitchFamily="34" charset="0"/>
                <a:ea typeface="Times New Roman" panose="02020603050405020304" pitchFamily="18" charset="0"/>
              </a:rPr>
              <a:t>: User can view the temple detail.</a:t>
            </a:r>
            <a:endParaRPr lang="en-IN" sz="1800" dirty="0">
              <a:effectLst/>
              <a:latin typeface="Times New Roman" panose="02020603050405020304" pitchFamily="18" charset="0"/>
              <a:ea typeface="Times New Roman" panose="02020603050405020304" pitchFamily="18" charset="0"/>
            </a:endParaRPr>
          </a:p>
          <a:p>
            <a:pPr marL="82296" indent="0">
              <a:buNone/>
            </a:pPr>
            <a:endParaRPr lang="en-IN" dirty="0"/>
          </a:p>
        </p:txBody>
      </p:sp>
      <p:sp>
        <p:nvSpPr>
          <p:cNvPr id="2" name="Title 1">
            <a:extLst>
              <a:ext uri="{FF2B5EF4-FFF2-40B4-BE49-F238E27FC236}">
                <a16:creationId xmlns:a16="http://schemas.microsoft.com/office/drawing/2014/main" xmlns="" id="{2EF614AA-4FCC-4494-AD9F-3993F42061B9}"/>
              </a:ext>
            </a:extLst>
          </p:cNvPr>
          <p:cNvSpPr>
            <a:spLocks noGrp="1"/>
          </p:cNvSpPr>
          <p:nvPr>
            <p:ph type="title"/>
          </p:nvPr>
        </p:nvSpPr>
        <p:spPr>
          <a:xfrm>
            <a:off x="827584" y="476672"/>
            <a:ext cx="7498080" cy="792088"/>
          </a:xfrm>
        </p:spPr>
        <p:txBody>
          <a:bodyPr>
            <a:normAutofit/>
          </a:bodyPr>
          <a:lstStyle/>
          <a:p>
            <a:r>
              <a:rPr lang="en-IN" b="1" dirty="0" smtClean="0">
                <a:solidFill>
                  <a:schemeClr val="bg2">
                    <a:lumMod val="75000"/>
                  </a:schemeClr>
                </a:solidFill>
              </a:rPr>
              <a:t>User (Non-Register Devotees)</a:t>
            </a:r>
            <a:endParaRPr lang="en-IN" b="1" dirty="0">
              <a:solidFill>
                <a:schemeClr val="bg2">
                  <a:lumMod val="75000"/>
                </a:schemeClr>
              </a:solidFill>
            </a:endParaRPr>
          </a:p>
        </p:txBody>
      </p:sp>
    </p:spTree>
    <p:extLst>
      <p:ext uri="{BB962C8B-B14F-4D97-AF65-F5344CB8AC3E}">
        <p14:creationId xmlns:p14="http://schemas.microsoft.com/office/powerpoint/2010/main" val="22622766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340768"/>
            <a:ext cx="7498080" cy="4608512"/>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solidFill>
                  <a:schemeClr val="bg2">
                    <a:lumMod val="75000"/>
                  </a:schemeClr>
                </a:solidFill>
              </a:rPr>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a:t>
            </a:r>
            <a:r>
              <a:rPr lang="en-IN" sz="1800" b="1" dirty="0">
                <a:solidFill>
                  <a:schemeClr val="bg2">
                    <a:lumMod val="75000"/>
                  </a:schemeClr>
                </a:solidFill>
              </a:rPr>
              <a:t>Server Side</a:t>
            </a:r>
            <a:endParaRPr lang="en-US" sz="2400" b="1" dirty="0">
              <a:solidFill>
                <a:schemeClr val="bg2">
                  <a:lumMod val="75000"/>
                </a:schemeClr>
              </a:solidFill>
            </a:endParaRPr>
          </a:p>
        </p:txBody>
      </p:sp>
      <p:sp>
        <p:nvSpPr>
          <p:cNvPr id="2" name="Title 1"/>
          <p:cNvSpPr>
            <a:spLocks noGrp="1"/>
          </p:cNvSpPr>
          <p:nvPr>
            <p:ph type="title"/>
          </p:nvPr>
        </p:nvSpPr>
        <p:spPr>
          <a:xfrm>
            <a:off x="683568" y="188640"/>
            <a:ext cx="7772400" cy="1609344"/>
          </a:xfrm>
        </p:spPr>
        <p:txBody>
          <a:bodyPr>
            <a:normAutofit/>
          </a:bodyPr>
          <a:lstStyle/>
          <a:p>
            <a:pPr algn="ctr"/>
            <a:r>
              <a:rPr lang="en-US" b="1" u="sng" dirty="0">
                <a:solidFill>
                  <a:schemeClr val="bg2">
                    <a:lumMod val="75000"/>
                  </a:schemeClr>
                </a:solidFill>
              </a:rPr>
              <a:t>Requirement Specification</a:t>
            </a:r>
            <a:r>
              <a:rPr lang="en-US" dirty="0">
                <a:solidFill>
                  <a:schemeClr val="bg2">
                    <a:lumMod val="75000"/>
                  </a:schemeClr>
                </a:solidFill>
              </a:rPr>
              <a:t/>
            </a:r>
            <a:br>
              <a:rPr lang="en-US" dirty="0">
                <a:solidFill>
                  <a:schemeClr val="bg2">
                    <a:lumMod val="75000"/>
                  </a:schemeClr>
                </a:solidFill>
              </a:rPr>
            </a:br>
            <a:endParaRPr lang="en-US" dirty="0">
              <a:solidFill>
                <a:schemeClr val="bg2">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38116976"/>
              </p:ext>
            </p:extLst>
          </p:nvPr>
        </p:nvGraphicFramePr>
        <p:xfrm>
          <a:off x="827584" y="4581128"/>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xmlns=""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1965624"/>
              </p:ext>
            </p:extLst>
          </p:nvPr>
        </p:nvGraphicFramePr>
        <p:xfrm>
          <a:off x="827584" y="227687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xmlns=""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xmlns=""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196752"/>
            <a:ext cx="7498080" cy="5319730"/>
          </a:xfrm>
        </p:spPr>
        <p:txBody>
          <a:bodyPr/>
          <a:lstStyle/>
          <a:p>
            <a:r>
              <a:rPr lang="en-US" sz="2000" b="1" u="sng" dirty="0"/>
              <a:t>Software Requirement:</a:t>
            </a:r>
          </a:p>
          <a:p>
            <a:pPr>
              <a:buNone/>
            </a:pPr>
            <a:r>
              <a:rPr lang="en-IN" sz="1800" b="1" dirty="0">
                <a:solidFill>
                  <a:schemeClr val="bg2">
                    <a:lumMod val="75000"/>
                  </a:schemeClr>
                </a:solidFill>
              </a:rPr>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a:t>
            </a:r>
            <a:r>
              <a:rPr lang="en-IN" sz="1800" b="1" dirty="0">
                <a:solidFill>
                  <a:schemeClr val="bg2">
                    <a:lumMod val="75000"/>
                  </a:schemeClr>
                </a:solidFill>
              </a:rPr>
              <a:t>Server Side</a:t>
            </a:r>
          </a:p>
          <a:p>
            <a:pPr>
              <a:buNone/>
            </a:pPr>
            <a:endParaRPr lang="en-US" sz="1800" b="1" dirty="0"/>
          </a:p>
        </p:txBody>
      </p:sp>
      <p:sp>
        <p:nvSpPr>
          <p:cNvPr id="2" name="Title 1"/>
          <p:cNvSpPr>
            <a:spLocks noGrp="1"/>
          </p:cNvSpPr>
          <p:nvPr>
            <p:ph type="title"/>
          </p:nvPr>
        </p:nvSpPr>
        <p:spPr>
          <a:xfrm>
            <a:off x="899592" y="260648"/>
            <a:ext cx="7498080" cy="785794"/>
          </a:xfrm>
        </p:spPr>
        <p:txBody>
          <a:bodyPr/>
          <a:lstStyle/>
          <a:p>
            <a:pPr algn="ctr"/>
            <a:r>
              <a:rPr lang="en-IN" b="1" dirty="0">
                <a:solidFill>
                  <a:schemeClr val="bg2">
                    <a:lumMod val="75000"/>
                  </a:schemeClr>
                </a:solidFill>
              </a:rPr>
              <a:t>Continue.....</a:t>
            </a:r>
            <a:endParaRPr lang="en-US" b="1" dirty="0">
              <a:solidFill>
                <a:schemeClr val="bg2">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174488416"/>
              </p:ext>
            </p:extLst>
          </p:nvPr>
        </p:nvGraphicFramePr>
        <p:xfrm>
          <a:off x="755576" y="2060848"/>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xmlns="" val="20000"/>
                    </a:ext>
                  </a:extLst>
                </a:gridCol>
                <a:gridCol w="3452826">
                  <a:extLst>
                    <a:ext uri="{9D8B030D-6E8A-4147-A177-3AD203B41FA5}">
                      <a16:colId xmlns:a16="http://schemas.microsoft.com/office/drawing/2014/main" xmlns=""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37370814"/>
              </p:ext>
            </p:extLst>
          </p:nvPr>
        </p:nvGraphicFramePr>
        <p:xfrm>
          <a:off x="683568" y="4005064"/>
          <a:ext cx="6715172" cy="212344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xmlns="" val="20000"/>
                    </a:ext>
                  </a:extLst>
                </a:gridCol>
                <a:gridCol w="3357586">
                  <a:extLst>
                    <a:ext uri="{9D8B030D-6E8A-4147-A177-3AD203B41FA5}">
                      <a16:colId xmlns:a16="http://schemas.microsoft.com/office/drawing/2014/main" xmlns=""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xmlns=""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xmlns=""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xmlns=""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xmlns=""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tf00001179_wac</Template>
  <TotalTime>2609</TotalTime>
  <Words>979</Words>
  <Application>Microsoft Office PowerPoint</Application>
  <PresentationFormat>On-screen Show (4:3)</PresentationFormat>
  <Paragraphs>140</Paragraphs>
  <Slides>40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FZShuTi</vt:lpstr>
      <vt:lpstr>Arial</vt:lpstr>
      <vt:lpstr>Calibri</vt:lpstr>
      <vt:lpstr>Constantia</vt:lpstr>
      <vt:lpstr>Copperplate Gothic Light</vt:lpstr>
      <vt:lpstr>Symbol</vt:lpstr>
      <vt:lpstr>Times New Roman</vt:lpstr>
      <vt:lpstr>Wingdings</vt:lpstr>
      <vt:lpstr>Wingdings 2</vt:lpstr>
      <vt:lpstr>Paper</vt:lpstr>
      <vt:lpstr>Online Temple Pass  System</vt:lpstr>
      <vt:lpstr>Abstract</vt:lpstr>
      <vt:lpstr>Introduction</vt:lpstr>
      <vt:lpstr>Admin Module</vt:lpstr>
      <vt:lpstr>Continue…..</vt:lpstr>
      <vt:lpstr>User (Devotees) Module</vt:lpstr>
      <vt:lpstr>User (Non-Register Devotees)</vt:lpstr>
      <vt:lpstr>Requirement Specification </vt:lpstr>
      <vt:lpstr>Continue.....</vt:lpstr>
      <vt:lpstr>Use Case Diagram</vt:lpstr>
      <vt:lpstr>Continue…</vt:lpstr>
      <vt:lpstr>Class Diagram</vt:lpstr>
      <vt:lpstr>ER Diagram</vt:lpstr>
      <vt:lpstr>Data Flow Diagram</vt:lpstr>
      <vt:lpstr>Continue….</vt:lpstr>
      <vt:lpstr>Continue….</vt:lpstr>
      <vt:lpstr>Continue….</vt:lpstr>
      <vt:lpstr>Continue….</vt:lpstr>
      <vt:lpstr>Implementation and  System Testing </vt:lpstr>
      <vt:lpstr>Project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Bibliography </vt:lpstr>
      <vt:lpstr>Thank 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ASUS</cp:lastModifiedBy>
  <cp:revision>69</cp:revision>
  <dcterms:created xsi:type="dcterms:W3CDTF">2021-11-06T13:13:02Z</dcterms:created>
  <dcterms:modified xsi:type="dcterms:W3CDTF">2022-07-03T17:16:28Z</dcterms:modified>
</cp:coreProperties>
</file>